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4" r:id="rId7"/>
    <p:sldId id="265" r:id="rId8"/>
    <p:sldId id="266" r:id="rId9"/>
    <p:sldId id="267" r:id="rId10"/>
    <p:sldId id="268" r:id="rId11"/>
    <p:sldId id="269" r:id="rId12"/>
    <p:sldId id="262" r:id="rId13"/>
    <p:sldId id="270" r:id="rId14"/>
    <p:sldId id="261" r:id="rId15"/>
    <p:sldId id="284" r:id="rId16"/>
    <p:sldId id="271" r:id="rId17"/>
    <p:sldId id="272" r:id="rId18"/>
    <p:sldId id="282" r:id="rId19"/>
    <p:sldId id="276" r:id="rId20"/>
    <p:sldId id="275" r:id="rId21"/>
    <p:sldId id="274" r:id="rId22"/>
    <p:sldId id="283" r:id="rId23"/>
    <p:sldId id="278" r:id="rId24"/>
    <p:sldId id="277" r:id="rId25"/>
    <p:sldId id="280" r:id="rId26"/>
    <p:sldId id="285" r:id="rId27"/>
    <p:sldId id="281"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A7A7A7"/>
    <a:srgbClr val="F0F0F0"/>
    <a:srgbClr val="8C564B"/>
    <a:srgbClr val="1973B2"/>
    <a:srgbClr val="FF7F0E"/>
    <a:srgbClr val="E377C2"/>
    <a:srgbClr val="A782C8"/>
    <a:srgbClr val="4403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688" autoAdjust="0"/>
  </p:normalViewPr>
  <p:slideViewPr>
    <p:cSldViewPr snapToGrid="0">
      <p:cViewPr varScale="1">
        <p:scale>
          <a:sx n="91" d="100"/>
          <a:sy n="91" d="100"/>
        </p:scale>
        <p:origin x="1296" y="1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3E939-F9CE-4BD6-B61D-B3BEDF694F18}" type="datetimeFigureOut">
              <a:rPr lang="fr-FR" smtClean="0"/>
              <a:t>16/06/2024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4C97B-5B22-48F5-8147-8402536DCE55}" type="slidenum">
              <a:rPr lang="fr-FR" smtClean="0"/>
              <a:t>‹N°›</a:t>
            </a:fld>
            <a:endParaRPr lang="fr-FR"/>
          </a:p>
        </p:txBody>
      </p:sp>
    </p:spTree>
    <p:extLst>
      <p:ext uri="{BB962C8B-B14F-4D97-AF65-F5344CB8AC3E}">
        <p14:creationId xmlns:p14="http://schemas.microsoft.com/office/powerpoint/2010/main" val="209552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a:t>
            </a:fld>
            <a:endParaRPr lang="fr-FR"/>
          </a:p>
        </p:txBody>
      </p:sp>
    </p:spTree>
    <p:extLst>
      <p:ext uri="{BB962C8B-B14F-4D97-AF65-F5344CB8AC3E}">
        <p14:creationId xmlns:p14="http://schemas.microsoft.com/office/powerpoint/2010/main" val="328023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18</a:t>
            </a:fld>
            <a:endParaRPr lang="fr-FR"/>
          </a:p>
        </p:txBody>
      </p:sp>
    </p:spTree>
    <p:extLst>
      <p:ext uri="{BB962C8B-B14F-4D97-AF65-F5344CB8AC3E}">
        <p14:creationId xmlns:p14="http://schemas.microsoft.com/office/powerpoint/2010/main" val="363551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changé les paraboles hors axe de MIRCX afin de tirer profit d'une meilleure adaptation à l'injection en présence d'une bonne correction par l'optique adaptative. Pour faire ce travail nous avons démonté entièrement l'injection MIRCX et donc tout réaligné en ajoutant des étages importants pour le contrôle de la pupille. Cela a permis un gain quantitatif sur le flux injecté.</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25</a:t>
            </a:fld>
            <a:endParaRPr lang="fr-FR"/>
          </a:p>
        </p:txBody>
      </p:sp>
    </p:spTree>
    <p:extLst>
      <p:ext uri="{BB962C8B-B14F-4D97-AF65-F5344CB8AC3E}">
        <p14:creationId xmlns:p14="http://schemas.microsoft.com/office/powerpoint/2010/main" val="357902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changé les paraboles hors axe de MIRCX afin de tirer profit d'une meilleure adaptation à l'injection en présence d'une bonne correction par l'optique adaptative. Pour faire ce travail nous avons démonté entièrement l'injection MIRCX et donc tout réaligné en ajoutant des étages importants pour le contrôle de la pupille. Cela a permis un gain quantitatif sur le flux injecté.</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26</a:t>
            </a:fld>
            <a:endParaRPr lang="fr-FR"/>
          </a:p>
        </p:txBody>
      </p:sp>
    </p:spTree>
    <p:extLst>
      <p:ext uri="{BB962C8B-B14F-4D97-AF65-F5344CB8AC3E}">
        <p14:creationId xmlns:p14="http://schemas.microsoft.com/office/powerpoint/2010/main" val="360494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enlevé les deux derniers items.</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27</a:t>
            </a:fld>
            <a:endParaRPr lang="fr-FR"/>
          </a:p>
        </p:txBody>
      </p:sp>
    </p:spTree>
    <p:extLst>
      <p:ext uri="{BB962C8B-B14F-4D97-AF65-F5344CB8AC3E}">
        <p14:creationId xmlns:p14="http://schemas.microsoft.com/office/powerpoint/2010/main" val="16987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2</a:t>
            </a:fld>
            <a:endParaRPr lang="fr-FR"/>
          </a:p>
        </p:txBody>
      </p:sp>
    </p:spTree>
    <p:extLst>
      <p:ext uri="{BB962C8B-B14F-4D97-AF65-F5344CB8AC3E}">
        <p14:creationId xmlns:p14="http://schemas.microsoft.com/office/powerpoint/2010/main" val="25728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rajouté la mention du fast tip/tilt pour la stabilisation de l’injection mais ça fait pas très beau. A toi de voir</a:t>
            </a:r>
          </a:p>
          <a:p>
            <a:r>
              <a:rPr lang="fr-FR" dirty="0"/>
              <a:t>J’ai aussi mis la mention en haut à droite… à voir aussi</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4</a:t>
            </a:fld>
            <a:endParaRPr lang="fr-FR"/>
          </a:p>
        </p:txBody>
      </p:sp>
    </p:spTree>
    <p:extLst>
      <p:ext uri="{BB962C8B-B14F-4D97-AF65-F5344CB8AC3E}">
        <p14:creationId xmlns:p14="http://schemas.microsoft.com/office/powerpoint/2010/main" val="382899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8</a:t>
            </a:fld>
            <a:endParaRPr lang="fr-FR"/>
          </a:p>
        </p:txBody>
      </p:sp>
    </p:spTree>
    <p:extLst>
      <p:ext uri="{BB962C8B-B14F-4D97-AF65-F5344CB8AC3E}">
        <p14:creationId xmlns:p14="http://schemas.microsoft.com/office/powerpoint/2010/main" val="320454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9</a:t>
            </a:fld>
            <a:endParaRPr lang="fr-FR"/>
          </a:p>
        </p:txBody>
      </p:sp>
    </p:spTree>
    <p:extLst>
      <p:ext uri="{BB962C8B-B14F-4D97-AF65-F5344CB8AC3E}">
        <p14:creationId xmlns:p14="http://schemas.microsoft.com/office/powerpoint/2010/main" val="341957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Tu peux peut-être prendre le fichier gif que j’ai envoyé hier, c’est le plus récent et ça montre au moins les 6 AO en fonctionnement mais les aberrations statiques</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13</a:t>
            </a:fld>
            <a:endParaRPr lang="fr-FR"/>
          </a:p>
        </p:txBody>
      </p:sp>
    </p:spTree>
    <p:extLst>
      <p:ext uri="{BB962C8B-B14F-4D97-AF65-F5344CB8AC3E}">
        <p14:creationId xmlns:p14="http://schemas.microsoft.com/office/powerpoint/2010/main" val="26189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14</a:t>
            </a:fld>
            <a:endParaRPr lang="fr-FR"/>
          </a:p>
        </p:txBody>
      </p:sp>
    </p:spTree>
    <p:extLst>
      <p:ext uri="{BB962C8B-B14F-4D97-AF65-F5344CB8AC3E}">
        <p14:creationId xmlns:p14="http://schemas.microsoft.com/office/powerpoint/2010/main" val="290427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15</a:t>
            </a:fld>
            <a:endParaRPr lang="fr-FR"/>
          </a:p>
        </p:txBody>
      </p:sp>
    </p:spTree>
    <p:extLst>
      <p:ext uri="{BB962C8B-B14F-4D97-AF65-F5344CB8AC3E}">
        <p14:creationId xmlns:p14="http://schemas.microsoft.com/office/powerpoint/2010/main" val="161897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Peut-être inutile de rentrer trop dans ce détail à SPIE. </a:t>
            </a:r>
          </a:p>
        </p:txBody>
      </p:sp>
      <p:sp>
        <p:nvSpPr>
          <p:cNvPr id="4" name="Espace réservé du numéro de diapositive 3"/>
          <p:cNvSpPr>
            <a:spLocks noGrp="1"/>
          </p:cNvSpPr>
          <p:nvPr>
            <p:ph type="sldNum" sz="quarter" idx="5"/>
          </p:nvPr>
        </p:nvSpPr>
        <p:spPr/>
        <p:txBody>
          <a:bodyPr/>
          <a:lstStyle/>
          <a:p>
            <a:fld id="{F954C97B-5B22-48F5-8147-8402536DCE55}" type="slidenum">
              <a:rPr lang="fr-FR" smtClean="0"/>
              <a:t>16</a:t>
            </a:fld>
            <a:endParaRPr lang="fr-FR"/>
          </a:p>
        </p:txBody>
      </p:sp>
    </p:spTree>
    <p:extLst>
      <p:ext uri="{BB962C8B-B14F-4D97-AF65-F5344CB8AC3E}">
        <p14:creationId xmlns:p14="http://schemas.microsoft.com/office/powerpoint/2010/main" val="107865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rgbClr val="440357"/>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01F77-9BC9-02C8-ADA4-BA1863ABEA8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4F47F3E-4D8F-D14B-7D3A-2D3A64558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7D97494-28C8-1E6B-F316-62F18E6CD803}"/>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55AFA667-B7AA-DCCB-4A47-F9828BB31A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AA7B64-BDF1-DF20-53C0-B33071330165}"/>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151593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AB6031-81CD-44C7-0821-A377845F885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E895FFF-9D75-DF5D-E40C-9C5D2616946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252755-9C0A-08ED-6381-DFD3E4FBEBFE}"/>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115FBFBD-567F-FDCC-D50F-A9F12E8401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AD7C0C-3985-808C-9C03-2ABC1284F220}"/>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298034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075008-350A-4CAF-8F4F-DE7A3F73B80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D1A3491-5954-D974-DC64-33E7D24C27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80DA4B-0AE1-FDA7-9457-BFAF4C69BB31}"/>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F82FFA11-D39B-1F52-9288-945BB0B361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FB6126-D7D4-FD22-A842-46C2878C4A6D}"/>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309117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4AFB8-31E2-8D6C-9FE1-53072E73CF1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81354E-7881-D28B-B1FE-94C92EED22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B95412-1DB8-829B-8337-0DFC08C4F20C}"/>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5752D351-D1BD-3364-A227-E1788FDE87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B847C5-D191-AA13-A042-2B9690450338}"/>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139427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39B019-4E3B-3B8D-C4E8-3C4B281162D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6902147-57AC-4CEB-3B7A-BD2B1E6853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4686331-9F0C-5761-E38F-47921EDF9A4D}"/>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B00CF7B5-5D59-1804-DF0C-A35200C2EC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F7ACA2-F06A-147B-B0AE-DD52D461FA12}"/>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44000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D72F4B-0A70-FE08-F705-7E04415BF1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21AC37-6AFB-9844-E115-289C463D893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6098076-66D1-D80D-3831-77ECE8E8FB8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23D874-54D6-7CA1-49AC-D513A6AE5A13}"/>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6" name="Espace réservé du pied de page 5">
            <a:extLst>
              <a:ext uri="{FF2B5EF4-FFF2-40B4-BE49-F238E27FC236}">
                <a16:creationId xmlns:a16="http://schemas.microsoft.com/office/drawing/2014/main" id="{A837B1CA-CAE8-7003-3C6B-64A2D7CEDA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B677DF-23DF-C70A-8106-19AAA82BF5DA}"/>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374545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E0887A-300C-3FA8-1008-3742FD0C286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65D3261-6841-95F9-717F-CBA390268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7C61F1-F104-C369-C5D4-382D5160752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FC687E9-7A45-419B-0137-27A02D32E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EA88F5-4104-DEB2-F9D2-06C76BE966A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5ADF242-1AB7-9AAE-FC95-A98E40119845}"/>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8" name="Espace réservé du pied de page 7">
            <a:extLst>
              <a:ext uri="{FF2B5EF4-FFF2-40B4-BE49-F238E27FC236}">
                <a16:creationId xmlns:a16="http://schemas.microsoft.com/office/drawing/2014/main" id="{FA01C118-171B-DC26-EA87-8456F2D1D4D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81897CA-02D5-E349-359C-D9B96D3E2ED0}"/>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154583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F83DF9-73F0-3932-5F82-B255726BA5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FB0D688-C6B3-FDD8-30F0-73E31651C54A}"/>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4" name="Espace réservé du pied de page 3">
            <a:extLst>
              <a:ext uri="{FF2B5EF4-FFF2-40B4-BE49-F238E27FC236}">
                <a16:creationId xmlns:a16="http://schemas.microsoft.com/office/drawing/2014/main" id="{765BCA49-6161-BD69-174D-F61EC2DB101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1D0893-3722-A0F6-4598-B41E74F9449B}"/>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366584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3C1CBF-30B6-2364-D012-37F60C2C2F86}"/>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3" name="Espace réservé du pied de page 2">
            <a:extLst>
              <a:ext uri="{FF2B5EF4-FFF2-40B4-BE49-F238E27FC236}">
                <a16:creationId xmlns:a16="http://schemas.microsoft.com/office/drawing/2014/main" id="{04571AEE-F033-3087-3880-AD3940E71B5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5554AC6-F2A6-4EF1-6E97-550019C97399}"/>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365462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C2DFB-0FE0-37AC-0522-27BA6FFCF8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B1C5F9-5094-8DB2-C5AB-0194FB1AD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B2A1EA6-14D6-B876-2E91-6C10E8A78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01F393-339D-532F-7DE5-790B9C5635B8}"/>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6" name="Espace réservé du pied de page 5">
            <a:extLst>
              <a:ext uri="{FF2B5EF4-FFF2-40B4-BE49-F238E27FC236}">
                <a16:creationId xmlns:a16="http://schemas.microsoft.com/office/drawing/2014/main" id="{46208EDE-3441-A9D7-441C-2E2F1E6BD5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6D0D0D-E937-9B91-5707-C38B24D03F8B}"/>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1691293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C359E-CBC2-5787-2E36-0AF834BB20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4834A4B-DD1E-5ED6-8760-210EBED35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FF8FC68-CBF5-9F97-63F1-200BA7BAE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32FBCC-DBDA-2BA1-8D95-B1066A50AC98}"/>
              </a:ext>
            </a:extLst>
          </p:cNvPr>
          <p:cNvSpPr>
            <a:spLocks noGrp="1"/>
          </p:cNvSpPr>
          <p:nvPr>
            <p:ph type="dt" sz="half" idx="10"/>
          </p:nvPr>
        </p:nvSpPr>
        <p:spPr/>
        <p:txBody>
          <a:bodyPr/>
          <a:lstStyle/>
          <a:p>
            <a:fld id="{53AEA879-78CE-402D-923C-52E38C52BDAE}" type="datetimeFigureOut">
              <a:rPr lang="fr-FR" smtClean="0"/>
              <a:t>16/06/2024</a:t>
            </a:fld>
            <a:endParaRPr lang="fr-FR"/>
          </a:p>
        </p:txBody>
      </p:sp>
      <p:sp>
        <p:nvSpPr>
          <p:cNvPr id="6" name="Espace réservé du pied de page 5">
            <a:extLst>
              <a:ext uri="{FF2B5EF4-FFF2-40B4-BE49-F238E27FC236}">
                <a16:creationId xmlns:a16="http://schemas.microsoft.com/office/drawing/2014/main" id="{5CBA5276-47AF-5856-68FD-3CC9398F3A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943A8E-F8BC-C563-344E-620C4881DA61}"/>
              </a:ext>
            </a:extLst>
          </p:cNvPr>
          <p:cNvSpPr>
            <a:spLocks noGrp="1"/>
          </p:cNvSpPr>
          <p:nvPr>
            <p:ph type="sldNum" sz="quarter" idx="12"/>
          </p:nvPr>
        </p:nvSpPr>
        <p:spPr/>
        <p:txBody>
          <a:bodyPr/>
          <a:lstStyle/>
          <a:p>
            <a:fld id="{3D2C58CC-50CE-414C-9A4B-9710AE985BCC}" type="slidenum">
              <a:rPr lang="fr-FR" smtClean="0"/>
              <a:t>‹N°›</a:t>
            </a:fld>
            <a:endParaRPr lang="fr-FR"/>
          </a:p>
        </p:txBody>
      </p:sp>
    </p:spTree>
    <p:extLst>
      <p:ext uri="{BB962C8B-B14F-4D97-AF65-F5344CB8AC3E}">
        <p14:creationId xmlns:p14="http://schemas.microsoft.com/office/powerpoint/2010/main" val="2298730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0357"/>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84EC5F-6FFE-5D8E-3BC9-038B8D961082}"/>
              </a:ext>
            </a:extLst>
          </p:cNvPr>
          <p:cNvSpPr>
            <a:spLocks noGrp="1"/>
          </p:cNvSpPr>
          <p:nvPr>
            <p:ph type="title"/>
          </p:nvPr>
        </p:nvSpPr>
        <p:spPr>
          <a:xfrm>
            <a:off x="115186" y="1365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42FECB-CCE5-EB1D-0594-95E360D180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F86DB4-9475-30A4-F877-C64D6ED26B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AEA879-78CE-402D-923C-52E38C52BDAE}" type="datetimeFigureOut">
              <a:rPr lang="fr-FR" smtClean="0"/>
              <a:t>16/06/2024</a:t>
            </a:fld>
            <a:endParaRPr lang="fr-FR"/>
          </a:p>
        </p:txBody>
      </p:sp>
      <p:sp>
        <p:nvSpPr>
          <p:cNvPr id="5" name="Espace réservé du pied de page 4">
            <a:extLst>
              <a:ext uri="{FF2B5EF4-FFF2-40B4-BE49-F238E27FC236}">
                <a16:creationId xmlns:a16="http://schemas.microsoft.com/office/drawing/2014/main" id="{9BBF971A-3901-9CAE-1F3A-86E71C433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60E9E8F-CFAB-B1E2-CFD4-A8DA3DE1C5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2C58CC-50CE-414C-9A4B-9710AE985BCC}" type="slidenum">
              <a:rPr lang="fr-FR" smtClean="0"/>
              <a:t>‹N°›</a:t>
            </a:fld>
            <a:endParaRPr lang="fr-FR"/>
          </a:p>
        </p:txBody>
      </p:sp>
    </p:spTree>
    <p:extLst>
      <p:ext uri="{BB962C8B-B14F-4D97-AF65-F5344CB8AC3E}">
        <p14:creationId xmlns:p14="http://schemas.microsoft.com/office/powerpoint/2010/main" val="258717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1.jp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0.jp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0C0B75-6CD2-F226-20A8-0C63AE1E906B}"/>
              </a:ext>
            </a:extLst>
          </p:cNvPr>
          <p:cNvSpPr/>
          <p:nvPr/>
        </p:nvSpPr>
        <p:spPr>
          <a:xfrm>
            <a:off x="0" y="0"/>
            <a:ext cx="12192000" cy="6882095"/>
          </a:xfrm>
          <a:prstGeom prst="rect">
            <a:avLst/>
          </a:prstGeom>
          <a:solidFill>
            <a:srgbClr val="4401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A8BA724C-13CD-F8FE-0259-46CE8FCF9B37}"/>
              </a:ext>
            </a:extLst>
          </p:cNvPr>
          <p:cNvSpPr/>
          <p:nvPr/>
        </p:nvSpPr>
        <p:spPr>
          <a:xfrm>
            <a:off x="-43313" y="6039675"/>
            <a:ext cx="12235314" cy="806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842AD0FE-2D55-B293-DF3A-87B13F0F3CEB}"/>
              </a:ext>
            </a:extLst>
          </p:cNvPr>
          <p:cNvPicPr>
            <a:picLocks noChangeAspect="1"/>
          </p:cNvPicPr>
          <p:nvPr/>
        </p:nvPicPr>
        <p:blipFill>
          <a:blip r:embed="rId3"/>
          <a:stretch>
            <a:fillRect/>
          </a:stretch>
        </p:blipFill>
        <p:spPr>
          <a:xfrm>
            <a:off x="0" y="-361507"/>
            <a:ext cx="12192000" cy="6783572"/>
          </a:xfrm>
          <a:prstGeom prst="rect">
            <a:avLst/>
          </a:prstGeom>
          <a:effectLst>
            <a:softEdge rad="635000"/>
          </a:effectLst>
        </p:spPr>
      </p:pic>
      <p:sp>
        <p:nvSpPr>
          <p:cNvPr id="2" name="Titre 1">
            <a:extLst>
              <a:ext uri="{FF2B5EF4-FFF2-40B4-BE49-F238E27FC236}">
                <a16:creationId xmlns:a16="http://schemas.microsoft.com/office/drawing/2014/main" id="{4F14910E-5EF0-9410-15B5-C44F05AA43E0}"/>
              </a:ext>
            </a:extLst>
          </p:cNvPr>
          <p:cNvSpPr>
            <a:spLocks noGrp="1"/>
          </p:cNvSpPr>
          <p:nvPr>
            <p:ph type="ctrTitle"/>
          </p:nvPr>
        </p:nvSpPr>
        <p:spPr>
          <a:xfrm>
            <a:off x="0" y="1122363"/>
            <a:ext cx="12192000" cy="2387600"/>
          </a:xfrm>
        </p:spPr>
        <p:txBody>
          <a:bodyPr>
            <a:normAutofit/>
          </a:bodyPr>
          <a:lstStyle/>
          <a:p>
            <a:r>
              <a:rPr lang="fr-FR" sz="11500" dirty="0">
                <a:solidFill>
                  <a:srgbClr val="FFFF00"/>
                </a:solidFill>
              </a:rPr>
              <a:t>SPICA</a:t>
            </a:r>
            <a:br>
              <a:rPr lang="fr-FR" dirty="0">
                <a:solidFill>
                  <a:schemeClr val="bg1"/>
                </a:solidFill>
              </a:rPr>
            </a:br>
            <a:r>
              <a:rPr lang="en-US" sz="4400" b="1" dirty="0">
                <a:solidFill>
                  <a:srgbClr val="FFFF00"/>
                </a:solidFill>
              </a:rPr>
              <a:t>the new 6T visible combiner for the CHARA Array</a:t>
            </a:r>
            <a:endParaRPr lang="fr-FR" dirty="0">
              <a:solidFill>
                <a:srgbClr val="FFFF00"/>
              </a:solidFill>
            </a:endParaRPr>
          </a:p>
        </p:txBody>
      </p:sp>
      <p:sp>
        <p:nvSpPr>
          <p:cNvPr id="3" name="Sous-titre 2">
            <a:extLst>
              <a:ext uri="{FF2B5EF4-FFF2-40B4-BE49-F238E27FC236}">
                <a16:creationId xmlns:a16="http://schemas.microsoft.com/office/drawing/2014/main" id="{660F78AA-9AA3-5361-DEC4-415DE48A2AEC}"/>
              </a:ext>
            </a:extLst>
          </p:cNvPr>
          <p:cNvSpPr>
            <a:spLocks noGrp="1"/>
          </p:cNvSpPr>
          <p:nvPr>
            <p:ph type="subTitle" idx="1"/>
          </p:nvPr>
        </p:nvSpPr>
        <p:spPr>
          <a:xfrm>
            <a:off x="2605879" y="3639801"/>
            <a:ext cx="7765341" cy="2238161"/>
          </a:xfrm>
        </p:spPr>
        <p:txBody>
          <a:bodyPr>
            <a:normAutofit/>
          </a:bodyPr>
          <a:lstStyle/>
          <a:p>
            <a:pPr>
              <a:spcBef>
                <a:spcPts val="0"/>
              </a:spcBef>
            </a:pPr>
            <a:r>
              <a:rPr lang="fr-FR" b="1" dirty="0">
                <a:solidFill>
                  <a:srgbClr val="FFFFCC"/>
                </a:solidFill>
              </a:rPr>
              <a:t>D. </a:t>
            </a:r>
            <a:r>
              <a:rPr lang="fr-FR" b="1" dirty="0" err="1">
                <a:solidFill>
                  <a:srgbClr val="FFFFCC"/>
                </a:solidFill>
              </a:rPr>
              <a:t>Mourard</a:t>
            </a:r>
            <a:r>
              <a:rPr lang="fr-FR" b="1" dirty="0">
                <a:solidFill>
                  <a:srgbClr val="FFFFCC"/>
                </a:solidFill>
              </a:rPr>
              <a:t> (PI), </a:t>
            </a:r>
            <a:r>
              <a:rPr lang="fr-FR" b="1" dirty="0">
                <a:solidFill>
                  <a:srgbClr val="FFC000"/>
                </a:solidFill>
                <a:effectLst>
                  <a:outerShdw blurRad="38100" dist="38100" dir="2700000" algn="tl">
                    <a:srgbClr val="000000">
                      <a:alpha val="43137"/>
                    </a:srgbClr>
                  </a:outerShdw>
                </a:effectLst>
              </a:rPr>
              <a:t>A. Meilland</a:t>
            </a:r>
            <a:r>
              <a:rPr lang="fr-FR" b="1" dirty="0">
                <a:solidFill>
                  <a:srgbClr val="FFFFCC"/>
                </a:solidFill>
              </a:rPr>
              <a:t>, </a:t>
            </a:r>
            <a:r>
              <a:rPr lang="en-US" sz="2000" dirty="0">
                <a:solidFill>
                  <a:srgbClr val="FFFFCC"/>
                </a:solidFill>
              </a:rPr>
              <a:t>P. </a:t>
            </a:r>
            <a:r>
              <a:rPr lang="en-US" sz="2000" dirty="0" err="1">
                <a:solidFill>
                  <a:srgbClr val="FFFFCC"/>
                </a:solidFill>
              </a:rPr>
              <a:t>Berio</a:t>
            </a:r>
            <a:r>
              <a:rPr lang="en-US" sz="2000" dirty="0">
                <a:solidFill>
                  <a:srgbClr val="FFFFCC"/>
                </a:solidFill>
              </a:rPr>
              <a:t>, J. </a:t>
            </a:r>
            <a:r>
              <a:rPr lang="en-US" sz="2000" dirty="0" err="1">
                <a:solidFill>
                  <a:srgbClr val="FFFFCC"/>
                </a:solidFill>
              </a:rPr>
              <a:t>Dejonghe</a:t>
            </a:r>
            <a:r>
              <a:rPr lang="en-US" sz="2000" dirty="0">
                <a:solidFill>
                  <a:srgbClr val="FFFFCC"/>
                </a:solidFill>
              </a:rPr>
              <a:t>, D. </a:t>
            </a:r>
            <a:r>
              <a:rPr lang="en-US" sz="2000" dirty="0" err="1">
                <a:solidFill>
                  <a:srgbClr val="FFFFCC"/>
                </a:solidFill>
              </a:rPr>
              <a:t>Lecron</a:t>
            </a:r>
            <a:r>
              <a:rPr lang="en-US" sz="2000" dirty="0">
                <a:solidFill>
                  <a:srgbClr val="FFFFCC"/>
                </a:solidFill>
              </a:rPr>
              <a:t>, </a:t>
            </a:r>
          </a:p>
          <a:p>
            <a:pPr>
              <a:spcBef>
                <a:spcPts val="0"/>
              </a:spcBef>
            </a:pPr>
            <a:r>
              <a:rPr lang="en-US" sz="2000" dirty="0">
                <a:solidFill>
                  <a:srgbClr val="FFFFCC"/>
                </a:solidFill>
              </a:rPr>
              <a:t>F. </a:t>
            </a:r>
            <a:r>
              <a:rPr lang="en-US" sz="2000" dirty="0" err="1">
                <a:solidFill>
                  <a:srgbClr val="FFFFCC"/>
                </a:solidFill>
              </a:rPr>
              <a:t>Morand</a:t>
            </a:r>
            <a:r>
              <a:rPr lang="en-US" sz="2000" dirty="0">
                <a:solidFill>
                  <a:srgbClr val="FFFFCC"/>
                </a:solidFill>
              </a:rPr>
              <a:t>, D. </a:t>
            </a:r>
            <a:r>
              <a:rPr lang="en-US" sz="2000" dirty="0" err="1">
                <a:solidFill>
                  <a:srgbClr val="FFFFCC"/>
                </a:solidFill>
              </a:rPr>
              <a:t>Salabert</a:t>
            </a:r>
            <a:r>
              <a:rPr lang="en-US" sz="2000" dirty="0">
                <a:solidFill>
                  <a:srgbClr val="FFFFCC"/>
                </a:solidFill>
              </a:rPr>
              <a:t>, F. </a:t>
            </a:r>
            <a:r>
              <a:rPr lang="en-US" sz="2000" dirty="0" err="1">
                <a:solidFill>
                  <a:srgbClr val="FFFFCC"/>
                </a:solidFill>
              </a:rPr>
              <a:t>Allouche</a:t>
            </a:r>
            <a:r>
              <a:rPr lang="en-US" sz="2000" dirty="0">
                <a:solidFill>
                  <a:srgbClr val="FFFFCC"/>
                </a:solidFill>
              </a:rPr>
              <a:t>, N. </a:t>
            </a:r>
            <a:r>
              <a:rPr lang="en-US" sz="2000" dirty="0" err="1">
                <a:solidFill>
                  <a:srgbClr val="FFFFCC"/>
                </a:solidFill>
              </a:rPr>
              <a:t>Anugu</a:t>
            </a:r>
            <a:r>
              <a:rPr lang="en-US" sz="2000" dirty="0">
                <a:solidFill>
                  <a:srgbClr val="FFFFCC"/>
                </a:solidFill>
              </a:rPr>
              <a:t>, S. </a:t>
            </a:r>
            <a:r>
              <a:rPr lang="en-US" sz="2000" dirty="0" err="1">
                <a:solidFill>
                  <a:srgbClr val="FFFFCC"/>
                </a:solidFill>
              </a:rPr>
              <a:t>Bosio</a:t>
            </a:r>
            <a:r>
              <a:rPr lang="en-US" sz="2000" dirty="0">
                <a:solidFill>
                  <a:srgbClr val="FFFFCC"/>
                </a:solidFill>
              </a:rPr>
              <a:t>, </a:t>
            </a:r>
          </a:p>
          <a:p>
            <a:pPr>
              <a:spcBef>
                <a:spcPts val="0"/>
              </a:spcBef>
            </a:pPr>
            <a:r>
              <a:rPr lang="en-US" sz="2000" dirty="0">
                <a:solidFill>
                  <a:srgbClr val="FFFFCC"/>
                </a:solidFill>
              </a:rPr>
              <a:t>L. Bourges, O. Creevey, S. </a:t>
            </a:r>
            <a:r>
              <a:rPr lang="en-US" sz="2000" dirty="0" err="1">
                <a:solidFill>
                  <a:srgbClr val="FFFFCC"/>
                </a:solidFill>
              </a:rPr>
              <a:t>Deheuvels</a:t>
            </a:r>
            <a:r>
              <a:rPr lang="en-US" sz="2000" dirty="0">
                <a:solidFill>
                  <a:srgbClr val="FFFFCC"/>
                </a:solidFill>
              </a:rPr>
              <a:t>, A. </a:t>
            </a:r>
            <a:r>
              <a:rPr lang="en-US" sz="2000" dirty="0" err="1">
                <a:solidFill>
                  <a:srgbClr val="FFFFCC"/>
                </a:solidFill>
              </a:rPr>
              <a:t>Domiciano</a:t>
            </a:r>
            <a:r>
              <a:rPr lang="en-US" sz="2000" dirty="0">
                <a:solidFill>
                  <a:srgbClr val="FFFFCC"/>
                </a:solidFill>
              </a:rPr>
              <a:t> de Souza,</a:t>
            </a:r>
          </a:p>
          <a:p>
            <a:pPr>
              <a:spcBef>
                <a:spcPts val="0"/>
              </a:spcBef>
            </a:pPr>
            <a:r>
              <a:rPr lang="en-US" sz="2000" dirty="0">
                <a:solidFill>
                  <a:srgbClr val="FFFFCC"/>
                </a:solidFill>
              </a:rPr>
              <a:t> N. </a:t>
            </a:r>
            <a:r>
              <a:rPr lang="en-US" sz="2000" dirty="0" err="1">
                <a:solidFill>
                  <a:srgbClr val="FFFFCC"/>
                </a:solidFill>
              </a:rPr>
              <a:t>Ebrahimkutty</a:t>
            </a:r>
            <a:r>
              <a:rPr lang="en-US" sz="2000" dirty="0">
                <a:solidFill>
                  <a:srgbClr val="FFFFCC"/>
                </a:solidFill>
              </a:rPr>
              <a:t>, D. </a:t>
            </a:r>
            <a:r>
              <a:rPr lang="en-US" sz="2000" dirty="0" err="1">
                <a:solidFill>
                  <a:srgbClr val="FFFFCC"/>
                </a:solidFill>
              </a:rPr>
              <a:t>Gies</a:t>
            </a:r>
            <a:r>
              <a:rPr lang="en-US" sz="2000" dirty="0">
                <a:solidFill>
                  <a:srgbClr val="FFFFCC"/>
                </a:solidFill>
              </a:rPr>
              <a:t>, R. Ibanez Bustos, J. </a:t>
            </a:r>
            <a:r>
              <a:rPr lang="en-US" sz="2000" dirty="0" err="1">
                <a:solidFill>
                  <a:srgbClr val="FFFFCC"/>
                </a:solidFill>
              </a:rPr>
              <a:t>Jonak</a:t>
            </a:r>
            <a:r>
              <a:rPr lang="en-US" sz="2000" dirty="0">
                <a:solidFill>
                  <a:srgbClr val="FFFFCC"/>
                </a:solidFill>
              </a:rPr>
              <a:t>, R. </a:t>
            </a:r>
            <a:r>
              <a:rPr lang="en-US" sz="2000" dirty="0" err="1">
                <a:solidFill>
                  <a:srgbClr val="FFFFCC"/>
                </a:solidFill>
              </a:rPr>
              <a:t>Ligi</a:t>
            </a:r>
            <a:r>
              <a:rPr lang="en-US" sz="2000" dirty="0">
                <a:solidFill>
                  <a:srgbClr val="FFFFCC"/>
                </a:solidFill>
              </a:rPr>
              <a:t>,</a:t>
            </a:r>
          </a:p>
          <a:p>
            <a:pPr>
              <a:spcBef>
                <a:spcPts val="0"/>
              </a:spcBef>
            </a:pPr>
            <a:r>
              <a:rPr lang="en-US" sz="2000" dirty="0">
                <a:solidFill>
                  <a:srgbClr val="FFFFCC"/>
                </a:solidFill>
              </a:rPr>
              <a:t> G. </a:t>
            </a:r>
            <a:r>
              <a:rPr lang="en-US" sz="2000" dirty="0" err="1">
                <a:solidFill>
                  <a:srgbClr val="FFFFCC"/>
                </a:solidFill>
              </a:rPr>
              <a:t>Mella</a:t>
            </a:r>
            <a:r>
              <a:rPr lang="en-US" sz="2000" dirty="0">
                <a:solidFill>
                  <a:srgbClr val="FFFFCC"/>
                </a:solidFill>
              </a:rPr>
              <a:t>, N. </a:t>
            </a:r>
            <a:r>
              <a:rPr lang="en-US" sz="2000" dirty="0" err="1">
                <a:solidFill>
                  <a:srgbClr val="FFFFCC"/>
                </a:solidFill>
              </a:rPr>
              <a:t>Nardetto</a:t>
            </a:r>
            <a:r>
              <a:rPr lang="en-US" sz="2000" dirty="0">
                <a:solidFill>
                  <a:srgbClr val="FFFFCC"/>
                </a:solidFill>
              </a:rPr>
              <a:t>, K. </a:t>
            </a:r>
            <a:r>
              <a:rPr lang="en-US" sz="2000" dirty="0" err="1">
                <a:solidFill>
                  <a:srgbClr val="FFFFCC"/>
                </a:solidFill>
              </a:rPr>
              <a:t>Perraut</a:t>
            </a:r>
            <a:r>
              <a:rPr lang="en-US" sz="2000" dirty="0">
                <a:solidFill>
                  <a:srgbClr val="FFFFCC"/>
                </a:solidFill>
              </a:rPr>
              <a:t>, S. Rousseau, M. </a:t>
            </a:r>
            <a:r>
              <a:rPr lang="en-US" sz="2000" dirty="0" err="1">
                <a:solidFill>
                  <a:srgbClr val="FFFFCC"/>
                </a:solidFill>
              </a:rPr>
              <a:t>Vrard</a:t>
            </a:r>
            <a:r>
              <a:rPr lang="en-US" sz="2000" dirty="0">
                <a:solidFill>
                  <a:srgbClr val="FFFFCC"/>
                </a:solidFill>
              </a:rPr>
              <a:t>, </a:t>
            </a:r>
          </a:p>
          <a:p>
            <a:pPr>
              <a:spcBef>
                <a:spcPts val="0"/>
              </a:spcBef>
            </a:pPr>
            <a:r>
              <a:rPr lang="en-US" sz="2000" dirty="0">
                <a:solidFill>
                  <a:srgbClr val="FFFFCC"/>
                </a:solidFill>
              </a:rPr>
              <a:t>G. Schaefer, A. Spang, and M. </a:t>
            </a:r>
            <a:r>
              <a:rPr lang="en-US" sz="2000" dirty="0" err="1">
                <a:solidFill>
                  <a:srgbClr val="FFFFCC"/>
                </a:solidFill>
              </a:rPr>
              <a:t>Wittkowski</a:t>
            </a:r>
            <a:endParaRPr lang="fr-FR" sz="2000" dirty="0">
              <a:solidFill>
                <a:srgbClr val="FFFFCC"/>
              </a:solidFill>
            </a:endParaRPr>
          </a:p>
        </p:txBody>
      </p:sp>
      <p:pic>
        <p:nvPicPr>
          <p:cNvPr id="4" name="Image 3">
            <a:extLst>
              <a:ext uri="{FF2B5EF4-FFF2-40B4-BE49-F238E27FC236}">
                <a16:creationId xmlns:a16="http://schemas.microsoft.com/office/drawing/2014/main" id="{90C42C0F-7E4F-034E-A3E2-C11CEFB44CE4}"/>
              </a:ext>
            </a:extLst>
          </p:cNvPr>
          <p:cNvPicPr>
            <a:picLocks noChangeAspect="1"/>
          </p:cNvPicPr>
          <p:nvPr/>
        </p:nvPicPr>
        <p:blipFill>
          <a:blip r:embed="rId4"/>
          <a:stretch>
            <a:fillRect/>
          </a:stretch>
        </p:blipFill>
        <p:spPr>
          <a:xfrm>
            <a:off x="6268442" y="6103180"/>
            <a:ext cx="944868" cy="649313"/>
          </a:xfrm>
          <a:prstGeom prst="rect">
            <a:avLst/>
          </a:prstGeom>
        </p:spPr>
      </p:pic>
      <p:pic>
        <p:nvPicPr>
          <p:cNvPr id="5" name="Image 4">
            <a:extLst>
              <a:ext uri="{FF2B5EF4-FFF2-40B4-BE49-F238E27FC236}">
                <a16:creationId xmlns:a16="http://schemas.microsoft.com/office/drawing/2014/main" id="{AB6D784F-070D-4AF5-DD04-BA56B89110D6}"/>
              </a:ext>
            </a:extLst>
          </p:cNvPr>
          <p:cNvPicPr>
            <a:picLocks noChangeAspect="1"/>
          </p:cNvPicPr>
          <p:nvPr/>
        </p:nvPicPr>
        <p:blipFill>
          <a:blip r:embed="rId5"/>
          <a:stretch>
            <a:fillRect/>
          </a:stretch>
        </p:blipFill>
        <p:spPr>
          <a:xfrm>
            <a:off x="5388448" y="6057357"/>
            <a:ext cx="784505" cy="788745"/>
          </a:xfrm>
          <a:prstGeom prst="rect">
            <a:avLst/>
          </a:prstGeom>
        </p:spPr>
      </p:pic>
      <p:pic>
        <p:nvPicPr>
          <p:cNvPr id="6" name="Image 5">
            <a:extLst>
              <a:ext uri="{FF2B5EF4-FFF2-40B4-BE49-F238E27FC236}">
                <a16:creationId xmlns:a16="http://schemas.microsoft.com/office/drawing/2014/main" id="{A6BF74B6-4680-AA60-7747-661B6C896888}"/>
              </a:ext>
            </a:extLst>
          </p:cNvPr>
          <p:cNvPicPr>
            <a:picLocks noChangeAspect="1"/>
          </p:cNvPicPr>
          <p:nvPr/>
        </p:nvPicPr>
        <p:blipFill>
          <a:blip r:embed="rId6"/>
          <a:stretch>
            <a:fillRect/>
          </a:stretch>
        </p:blipFill>
        <p:spPr>
          <a:xfrm>
            <a:off x="2389502" y="6100586"/>
            <a:ext cx="2039104" cy="651907"/>
          </a:xfrm>
          <a:prstGeom prst="rect">
            <a:avLst/>
          </a:prstGeom>
        </p:spPr>
      </p:pic>
      <p:pic>
        <p:nvPicPr>
          <p:cNvPr id="7" name="Image 7">
            <a:extLst>
              <a:ext uri="{FF2B5EF4-FFF2-40B4-BE49-F238E27FC236}">
                <a16:creationId xmlns:a16="http://schemas.microsoft.com/office/drawing/2014/main" id="{0418C9B2-AB09-A26C-FBEB-3D87DEF46C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0911"/>
          <a:stretch/>
        </p:blipFill>
        <p:spPr bwMode="auto">
          <a:xfrm>
            <a:off x="10232781" y="6214859"/>
            <a:ext cx="1886133" cy="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logo-Université Côte d'Azur">
            <a:extLst>
              <a:ext uri="{FF2B5EF4-FFF2-40B4-BE49-F238E27FC236}">
                <a16:creationId xmlns:a16="http://schemas.microsoft.com/office/drawing/2014/main" id="{E69E565B-33FA-9761-94D9-922459C32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5124" y="6150005"/>
            <a:ext cx="2787391" cy="51973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8D62F89-DB10-5C61-4CD0-97D22E5614B2}"/>
              </a:ext>
            </a:extLst>
          </p:cNvPr>
          <p:cNvPicPr>
            <a:picLocks noChangeAspect="1"/>
          </p:cNvPicPr>
          <p:nvPr/>
        </p:nvPicPr>
        <p:blipFill>
          <a:blip r:embed="rId9"/>
          <a:stretch>
            <a:fillRect/>
          </a:stretch>
        </p:blipFill>
        <p:spPr>
          <a:xfrm>
            <a:off x="-120266" y="5892915"/>
            <a:ext cx="2616390" cy="1033911"/>
          </a:xfrm>
          <a:prstGeom prst="rect">
            <a:avLst/>
          </a:prstGeom>
        </p:spPr>
      </p:pic>
      <p:pic>
        <p:nvPicPr>
          <p:cNvPr id="10" name="Image 9">
            <a:extLst>
              <a:ext uri="{FF2B5EF4-FFF2-40B4-BE49-F238E27FC236}">
                <a16:creationId xmlns:a16="http://schemas.microsoft.com/office/drawing/2014/main" id="{4F6D4BF6-55A7-6686-C7B3-8935FA95B70D}"/>
              </a:ext>
            </a:extLst>
          </p:cNvPr>
          <p:cNvPicPr>
            <a:picLocks noChangeAspect="1"/>
          </p:cNvPicPr>
          <p:nvPr/>
        </p:nvPicPr>
        <p:blipFill>
          <a:blip r:embed="rId10"/>
          <a:stretch>
            <a:fillRect/>
          </a:stretch>
        </p:blipFill>
        <p:spPr>
          <a:xfrm>
            <a:off x="4505559" y="6067025"/>
            <a:ext cx="766785" cy="737850"/>
          </a:xfrm>
          <a:prstGeom prst="rect">
            <a:avLst/>
          </a:prstGeom>
        </p:spPr>
      </p:pic>
    </p:spTree>
    <p:extLst>
      <p:ext uri="{BB962C8B-B14F-4D97-AF65-F5344CB8AC3E}">
        <p14:creationId xmlns:p14="http://schemas.microsoft.com/office/powerpoint/2010/main" val="1609757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SPICA-VIS </a:t>
            </a:r>
            <a:r>
              <a:rPr lang="en-GB" dirty="0">
                <a:solidFill>
                  <a:schemeClr val="bg1"/>
                </a:solidFill>
              </a:rPr>
              <a:t>commissioning</a:t>
            </a:r>
            <a:r>
              <a:rPr lang="fr-FR" dirty="0">
                <a:solidFill>
                  <a:schemeClr val="bg1"/>
                </a:solidFill>
              </a:rPr>
              <a:t>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2074850"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All 15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fringes</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simultaneously</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on SPICA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with</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MIRCx</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Implementation</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of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chromatic</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OPD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validated</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in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September</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Organisation of night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based</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on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survey</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mode’ </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one data point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every</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30mn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End of night automatic DRS pipeline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L0 (header) and L1 (uncalibrated data)</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sym typeface="Wingdings" panose="05000000000000000000" pitchFamily="2" charset="2"/>
              </a:rPr>
              <a:t>OiDB</a:t>
            </a: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Calibration pipeline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validated</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work</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for SPICA,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MIRCx</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and MYSTIC data</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44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SPICA-VIS </a:t>
            </a:r>
            <a:r>
              <a:rPr lang="en-GB" dirty="0">
                <a:solidFill>
                  <a:schemeClr val="bg1"/>
                </a:solidFill>
              </a:rPr>
              <a:t>commissioning</a:t>
            </a:r>
            <a:r>
              <a:rPr lang="fr-FR" dirty="0">
                <a:solidFill>
                  <a:schemeClr val="bg1"/>
                </a:solidFill>
              </a:rPr>
              <a:t>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1885664"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All 15 fringes simultaneously on SPICA with </a:t>
            </a:r>
            <a:r>
              <a:rPr kumimoji="0" lang="en-GB" sz="2400" b="0" i="0" u="none" strike="noStrike" kern="1200" cap="none" spc="0" normalizeH="0" baseline="0" noProof="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Implementation of chromatic OPD validated in September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Organisation of night based on ‘survey mode’ </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 one data point every 30mn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End of night automatic DRS pipeline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L0 (header) and L1 (uncalibrated data)</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sym typeface="Wingdings" panose="05000000000000000000" pitchFamily="2" charset="2"/>
              </a:rPr>
              <a:t>OiDB</a:t>
            </a: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Calibration pipeline validated (work for SPICA, </a:t>
            </a:r>
            <a:r>
              <a:rPr kumimoji="0" lang="en-GB" sz="2400" b="0" i="0" u="none" strike="noStrike" kern="1200" cap="none" spc="0" normalizeH="0" baseline="0" noProof="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 and MYSTIC data)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GB" sz="3600" dirty="0">
                <a:solidFill>
                  <a:schemeClr val="bg1"/>
                </a:solidFill>
                <a:latin typeface="Calibri" panose="020F0502020204030204"/>
              </a:rPr>
              <a:t>However, there are still some issues…</a:t>
            </a:r>
          </a:p>
        </p:txBody>
      </p:sp>
    </p:spTree>
    <p:extLst>
      <p:ext uri="{BB962C8B-B14F-4D97-AF65-F5344CB8AC3E}">
        <p14:creationId xmlns:p14="http://schemas.microsoft.com/office/powerpoint/2010/main" val="1016057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Injection </a:t>
            </a:r>
            <a:r>
              <a:rPr lang="fr-FR" dirty="0" err="1">
                <a:solidFill>
                  <a:schemeClr val="bg1"/>
                </a:solidFill>
              </a:rPr>
              <a:t>is</a:t>
            </a:r>
            <a:r>
              <a:rPr lang="fr-FR" dirty="0">
                <a:solidFill>
                  <a:schemeClr val="bg1"/>
                </a:solidFill>
              </a:rPr>
              <a:t> </a:t>
            </a:r>
            <a:r>
              <a:rPr lang="fr-FR" dirty="0" err="1">
                <a:solidFill>
                  <a:schemeClr val="bg1"/>
                </a:solidFill>
              </a:rPr>
              <a:t>still</a:t>
            </a:r>
            <a:r>
              <a:rPr lang="fr-FR" dirty="0">
                <a:solidFill>
                  <a:schemeClr val="bg1"/>
                </a:solidFill>
              </a:rPr>
              <a:t> </a:t>
            </a:r>
            <a:r>
              <a:rPr lang="fr-FR" dirty="0" err="1">
                <a:solidFill>
                  <a:schemeClr val="bg1"/>
                </a:solidFill>
              </a:rPr>
              <a:t>quite</a:t>
            </a:r>
            <a:r>
              <a:rPr lang="fr-FR" dirty="0">
                <a:solidFill>
                  <a:schemeClr val="bg1"/>
                </a:solidFill>
              </a:rPr>
              <a:t> </a:t>
            </a:r>
            <a:r>
              <a:rPr lang="fr-FR" dirty="0" err="1">
                <a:solidFill>
                  <a:schemeClr val="bg1"/>
                </a:solidFill>
              </a:rPr>
              <a:t>low</a:t>
            </a:r>
            <a:endParaRPr lang="fr-FR" dirty="0">
              <a:solidFill>
                <a:schemeClr val="bg1"/>
              </a:solidFill>
            </a:endParaRPr>
          </a:p>
        </p:txBody>
      </p:sp>
      <p:pic>
        <p:nvPicPr>
          <p:cNvPr id="6" name="Image 5">
            <a:extLst>
              <a:ext uri="{FF2B5EF4-FFF2-40B4-BE49-F238E27FC236}">
                <a16:creationId xmlns:a16="http://schemas.microsoft.com/office/drawing/2014/main" id="{27971AC8-2290-537A-632E-4FC6F531B05B}"/>
              </a:ext>
            </a:extLst>
          </p:cNvPr>
          <p:cNvPicPr>
            <a:picLocks noChangeAspect="1"/>
          </p:cNvPicPr>
          <p:nvPr/>
        </p:nvPicPr>
        <p:blipFill rotWithShape="1">
          <a:blip r:embed="rId2"/>
          <a:srcRect t="9606"/>
          <a:stretch/>
        </p:blipFill>
        <p:spPr>
          <a:xfrm>
            <a:off x="661642" y="1607856"/>
            <a:ext cx="7683895" cy="4885019"/>
          </a:xfrm>
          <a:prstGeom prst="rect">
            <a:avLst/>
          </a:prstGeom>
        </p:spPr>
      </p:pic>
      <p:sp>
        <p:nvSpPr>
          <p:cNvPr id="8" name="ZoneTexte 7">
            <a:extLst>
              <a:ext uri="{FF2B5EF4-FFF2-40B4-BE49-F238E27FC236}">
                <a16:creationId xmlns:a16="http://schemas.microsoft.com/office/drawing/2014/main" id="{31DC392A-AC5F-8F0F-4D0E-212CC9D11FF0}"/>
              </a:ext>
            </a:extLst>
          </p:cNvPr>
          <p:cNvSpPr txBox="1"/>
          <p:nvPr/>
        </p:nvSpPr>
        <p:spPr>
          <a:xfrm>
            <a:off x="8617271" y="2967335"/>
            <a:ext cx="3301460" cy="184665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err="1"/>
              <a:t>Strehl</a:t>
            </a:r>
            <a:r>
              <a:rPr lang="en-US" sz="2400" dirty="0"/>
              <a:t> Ratio ~ 8% </a:t>
            </a:r>
          </a:p>
          <a:p>
            <a:r>
              <a:rPr lang="en-US" sz="2400" dirty="0"/>
              <a:t>expected 25%</a:t>
            </a:r>
          </a:p>
          <a:p>
            <a:endParaRPr lang="en-US" dirty="0"/>
          </a:p>
          <a:p>
            <a:r>
              <a:rPr lang="en-US" sz="2400" dirty="0"/>
              <a:t>Loss of flux  ~ x10 </a:t>
            </a:r>
          </a:p>
          <a:p>
            <a:r>
              <a:rPr lang="en-US" sz="2400" dirty="0">
                <a:sym typeface="Wingdings" panose="05000000000000000000" pitchFamily="2" charset="2"/>
              </a:rPr>
              <a:t> 2.5mag</a:t>
            </a:r>
            <a:endParaRPr lang="en-US" sz="2400" dirty="0"/>
          </a:p>
        </p:txBody>
      </p:sp>
      <p:sp>
        <p:nvSpPr>
          <p:cNvPr id="3" name="ZoneTexte 2">
            <a:extLst>
              <a:ext uri="{FF2B5EF4-FFF2-40B4-BE49-F238E27FC236}">
                <a16:creationId xmlns:a16="http://schemas.microsoft.com/office/drawing/2014/main" id="{CAE622E3-7451-F9B8-C507-95551CCEF533}"/>
              </a:ext>
            </a:extLst>
          </p:cNvPr>
          <p:cNvSpPr txBox="1"/>
          <p:nvPr/>
        </p:nvSpPr>
        <p:spPr>
          <a:xfrm>
            <a:off x="1860331" y="5339255"/>
            <a:ext cx="1619674" cy="369332"/>
          </a:xfrm>
          <a:prstGeom prst="rect">
            <a:avLst/>
          </a:prstGeom>
          <a:noFill/>
        </p:spPr>
        <p:txBody>
          <a:bodyPr wrap="none" rtlCol="0">
            <a:spAutoFit/>
          </a:bodyPr>
          <a:lstStyle/>
          <a:p>
            <a:r>
              <a:rPr lang="en-GB" dirty="0"/>
              <a:t>No Tel. AO yet!</a:t>
            </a:r>
          </a:p>
        </p:txBody>
      </p:sp>
    </p:spTree>
    <p:extLst>
      <p:ext uri="{BB962C8B-B14F-4D97-AF65-F5344CB8AC3E}">
        <p14:creationId xmlns:p14="http://schemas.microsoft.com/office/powerpoint/2010/main" val="293887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a:xfrm>
            <a:off x="142652" y="122556"/>
            <a:ext cx="11010900" cy="1325563"/>
          </a:xfrm>
        </p:spPr>
        <p:txBody>
          <a:bodyPr/>
          <a:lstStyle/>
          <a:p>
            <a:r>
              <a:rPr lang="en-GB" dirty="0">
                <a:solidFill>
                  <a:schemeClr val="bg1"/>
                </a:solidFill>
              </a:rPr>
              <a:t>Alignment &amp; image quality to be improved</a:t>
            </a:r>
          </a:p>
        </p:txBody>
      </p:sp>
      <p:sp>
        <p:nvSpPr>
          <p:cNvPr id="6" name="ZoneTexte 5">
            <a:extLst>
              <a:ext uri="{FF2B5EF4-FFF2-40B4-BE49-F238E27FC236}">
                <a16:creationId xmlns:a16="http://schemas.microsoft.com/office/drawing/2014/main" id="{AFAF3419-C3E3-A917-B68E-96593C782156}"/>
              </a:ext>
            </a:extLst>
          </p:cNvPr>
          <p:cNvSpPr txBox="1"/>
          <p:nvPr/>
        </p:nvSpPr>
        <p:spPr>
          <a:xfrm>
            <a:off x="838199" y="1564948"/>
            <a:ext cx="10315353"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Strong static aberrations </a:t>
            </a:r>
            <a:endParaRPr lang="en-GB" sz="2400" dirty="0">
              <a:solidFill>
                <a:schemeClr val="bg1"/>
              </a:solidFill>
              <a:sym typeface="Wingdings" panose="05000000000000000000" pitchFamily="2" charset="2"/>
            </a:endParaRPr>
          </a:p>
          <a:p>
            <a:r>
              <a:rPr lang="en-GB" sz="2400" dirty="0">
                <a:solidFill>
                  <a:schemeClr val="bg1"/>
                </a:solidFill>
                <a:sym typeface="Wingdings" panose="05000000000000000000" pitchFamily="2" charset="2"/>
              </a:rPr>
              <a:t>	</a:t>
            </a: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sym typeface="Wingdings" panose="05000000000000000000" pitchFamily="2" charset="2"/>
            </a:endParaRPr>
          </a:p>
          <a:p>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Infrared and Visible co-alignment procedure not yet robust  </a:t>
            </a:r>
            <a:endParaRPr lang="en-GB" sz="2400" dirty="0">
              <a:solidFill>
                <a:schemeClr val="bg1"/>
              </a:solidFill>
              <a:sym typeface="Wingdings" panose="05000000000000000000" pitchFamily="2" charset="2"/>
            </a:endParaRPr>
          </a:p>
          <a:p>
            <a:r>
              <a:rPr lang="en-GB" sz="2400" dirty="0">
                <a:solidFill>
                  <a:schemeClr val="bg1"/>
                </a:solidFill>
                <a:sym typeface="Wingdings" panose="05000000000000000000" pitchFamily="2" charset="2"/>
              </a:rPr>
              <a:t>	→ </a:t>
            </a:r>
            <a:r>
              <a:rPr lang="en-GB" sz="2400" dirty="0">
                <a:solidFill>
                  <a:schemeClr val="bg1"/>
                </a:solidFill>
              </a:rPr>
              <a:t>drifts of images through observation</a:t>
            </a:r>
          </a:p>
        </p:txBody>
      </p:sp>
      <p:pic>
        <p:nvPicPr>
          <p:cNvPr id="8" name="Image 7" descr="Une image contenant capture d’écran, Rectangle, ligne, Graphique&#10;&#10;Description générée automatiquement">
            <a:extLst>
              <a:ext uri="{FF2B5EF4-FFF2-40B4-BE49-F238E27FC236}">
                <a16:creationId xmlns:a16="http://schemas.microsoft.com/office/drawing/2014/main" id="{3EB3D206-763B-26EC-3F9F-6668F1632268}"/>
              </a:ext>
            </a:extLst>
          </p:cNvPr>
          <p:cNvPicPr>
            <a:picLocks noChangeAspect="1"/>
          </p:cNvPicPr>
          <p:nvPr/>
        </p:nvPicPr>
        <p:blipFill rotWithShape="1">
          <a:blip r:embed="rId3">
            <a:extLst>
              <a:ext uri="{28A0092B-C50C-407E-A947-70E740481C1C}">
                <a14:useLocalDpi xmlns:a14="http://schemas.microsoft.com/office/drawing/2010/main" val="0"/>
              </a:ext>
            </a:extLst>
          </a:blip>
          <a:srcRect l="7602" t="36114" r="7215" b="32641"/>
          <a:stretch/>
        </p:blipFill>
        <p:spPr>
          <a:xfrm>
            <a:off x="1060825" y="2222205"/>
            <a:ext cx="9870099" cy="2413590"/>
          </a:xfrm>
          <a:prstGeom prst="rect">
            <a:avLst/>
          </a:prstGeom>
        </p:spPr>
      </p:pic>
    </p:spTree>
    <p:extLst>
      <p:ext uri="{BB962C8B-B14F-4D97-AF65-F5344CB8AC3E}">
        <p14:creationId xmlns:p14="http://schemas.microsoft.com/office/powerpoint/2010/main" val="250109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Transfer </a:t>
            </a:r>
            <a:r>
              <a:rPr lang="fr-FR" dirty="0" err="1">
                <a:solidFill>
                  <a:schemeClr val="bg1"/>
                </a:solidFill>
              </a:rPr>
              <a:t>function</a:t>
            </a:r>
            <a:r>
              <a:rPr lang="fr-FR" dirty="0">
                <a:solidFill>
                  <a:schemeClr val="bg1"/>
                </a:solidFill>
              </a:rPr>
              <a:t> on sky </a:t>
            </a:r>
            <a:r>
              <a:rPr lang="fr-FR" dirty="0" err="1">
                <a:solidFill>
                  <a:schemeClr val="bg1"/>
                </a:solidFill>
              </a:rPr>
              <a:t>is</a:t>
            </a:r>
            <a:r>
              <a:rPr lang="fr-FR" dirty="0">
                <a:solidFill>
                  <a:schemeClr val="bg1"/>
                </a:solidFill>
              </a:rPr>
              <a:t> </a:t>
            </a:r>
            <a:r>
              <a:rPr lang="fr-FR" dirty="0" err="1">
                <a:solidFill>
                  <a:schemeClr val="bg1"/>
                </a:solidFill>
              </a:rPr>
              <a:t>quite-low</a:t>
            </a:r>
            <a:endParaRPr lang="fr-FR" dirty="0">
              <a:solidFill>
                <a:schemeClr val="bg1"/>
              </a:solidFill>
            </a:endParaRPr>
          </a:p>
        </p:txBody>
      </p:sp>
      <p:pic>
        <p:nvPicPr>
          <p:cNvPr id="7" name="Image 6" descr="Une image contenant texte, capture d’écran, diagramme&#10;&#10;Description générée automatiquement">
            <a:extLst>
              <a:ext uri="{FF2B5EF4-FFF2-40B4-BE49-F238E27FC236}">
                <a16:creationId xmlns:a16="http://schemas.microsoft.com/office/drawing/2014/main" id="{720CF31A-12AF-F6AF-1F08-6F017EAA126B}"/>
              </a:ext>
            </a:extLst>
          </p:cNvPr>
          <p:cNvPicPr>
            <a:picLocks noChangeAspect="1"/>
          </p:cNvPicPr>
          <p:nvPr/>
        </p:nvPicPr>
        <p:blipFill rotWithShape="1">
          <a:blip r:embed="rId3">
            <a:extLst>
              <a:ext uri="{28A0092B-C50C-407E-A947-70E740481C1C}">
                <a14:useLocalDpi xmlns:a14="http://schemas.microsoft.com/office/drawing/2010/main" val="0"/>
              </a:ext>
            </a:extLst>
          </a:blip>
          <a:srcRect l="10559" t="10402" r="8224" b="4668"/>
          <a:stretch/>
        </p:blipFill>
        <p:spPr>
          <a:xfrm>
            <a:off x="115186" y="1198980"/>
            <a:ext cx="9901990" cy="5522495"/>
          </a:xfrm>
          <a:prstGeom prst="rect">
            <a:avLst/>
          </a:prstGeom>
        </p:spPr>
      </p:pic>
      <p:sp>
        <p:nvSpPr>
          <p:cNvPr id="10" name="ZoneTexte 8">
            <a:extLst>
              <a:ext uri="{FF2B5EF4-FFF2-40B4-BE49-F238E27FC236}">
                <a16:creationId xmlns:a16="http://schemas.microsoft.com/office/drawing/2014/main" id="{56C17B05-612C-AE26-F393-D4F3FA1BEAEB}"/>
              </a:ext>
            </a:extLst>
          </p:cNvPr>
          <p:cNvSpPr txBox="1"/>
          <p:nvPr/>
        </p:nvSpPr>
        <p:spPr>
          <a:xfrm>
            <a:off x="10173587" y="2117156"/>
            <a:ext cx="2018413"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ym typeface="Wingdings" panose="05000000000000000000" pitchFamily="2" charset="2"/>
              </a:rPr>
              <a:t>a loss in SNR </a:t>
            </a:r>
          </a:p>
          <a:p>
            <a:r>
              <a:rPr lang="en-US" dirty="0">
                <a:sym typeface="Wingdings" panose="05000000000000000000" pitchFamily="2" charset="2"/>
              </a:rPr>
              <a:t>by a factor 25 compared to the calibration lamp</a:t>
            </a:r>
            <a:endParaRPr lang="en-US" dirty="0"/>
          </a:p>
        </p:txBody>
      </p:sp>
    </p:spTree>
    <p:extLst>
      <p:ext uri="{BB962C8B-B14F-4D97-AF65-F5344CB8AC3E}">
        <p14:creationId xmlns:p14="http://schemas.microsoft.com/office/powerpoint/2010/main" val="358566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Transfer </a:t>
            </a:r>
            <a:r>
              <a:rPr lang="fr-FR" dirty="0" err="1">
                <a:solidFill>
                  <a:schemeClr val="bg1"/>
                </a:solidFill>
              </a:rPr>
              <a:t>function</a:t>
            </a:r>
            <a:r>
              <a:rPr lang="fr-FR" dirty="0">
                <a:solidFill>
                  <a:schemeClr val="bg1"/>
                </a:solidFill>
              </a:rPr>
              <a:t> on sky </a:t>
            </a:r>
            <a:r>
              <a:rPr lang="fr-FR" dirty="0" err="1">
                <a:solidFill>
                  <a:schemeClr val="bg1"/>
                </a:solidFill>
              </a:rPr>
              <a:t>is</a:t>
            </a:r>
            <a:r>
              <a:rPr lang="fr-FR" dirty="0">
                <a:solidFill>
                  <a:schemeClr val="bg1"/>
                </a:solidFill>
              </a:rPr>
              <a:t> </a:t>
            </a:r>
            <a:r>
              <a:rPr lang="fr-FR" dirty="0" err="1">
                <a:solidFill>
                  <a:schemeClr val="bg1"/>
                </a:solidFill>
              </a:rPr>
              <a:t>quite-low</a:t>
            </a:r>
            <a:endParaRPr lang="fr-FR" dirty="0">
              <a:solidFill>
                <a:schemeClr val="bg1"/>
              </a:solidFill>
            </a:endParaRPr>
          </a:p>
        </p:txBody>
      </p:sp>
      <p:sp>
        <p:nvSpPr>
          <p:cNvPr id="5" name="ZoneTexte 8">
            <a:extLst>
              <a:ext uri="{FF2B5EF4-FFF2-40B4-BE49-F238E27FC236}">
                <a16:creationId xmlns:a16="http://schemas.microsoft.com/office/drawing/2014/main" id="{5195D612-D25D-4BAC-D46E-7C491474D1A7}"/>
              </a:ext>
            </a:extLst>
          </p:cNvPr>
          <p:cNvSpPr txBox="1"/>
          <p:nvPr/>
        </p:nvSpPr>
        <p:spPr>
          <a:xfrm>
            <a:off x="10173587" y="2117156"/>
            <a:ext cx="2018413"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ym typeface="Wingdings" panose="05000000000000000000" pitchFamily="2" charset="2"/>
              </a:rPr>
              <a:t>a loss in SNR </a:t>
            </a:r>
          </a:p>
          <a:p>
            <a:r>
              <a:rPr lang="en-US" dirty="0">
                <a:sym typeface="Wingdings" panose="05000000000000000000" pitchFamily="2" charset="2"/>
              </a:rPr>
              <a:t>by a factor 25 compared to the calibration lamp</a:t>
            </a:r>
            <a:endParaRPr lang="en-US" dirty="0"/>
          </a:p>
        </p:txBody>
      </p:sp>
      <p:pic>
        <p:nvPicPr>
          <p:cNvPr id="7" name="Image 6" descr="Une image contenant texte, capture d’écran, diagramme&#10;&#10;Description générée automatiquement">
            <a:extLst>
              <a:ext uri="{FF2B5EF4-FFF2-40B4-BE49-F238E27FC236}">
                <a16:creationId xmlns:a16="http://schemas.microsoft.com/office/drawing/2014/main" id="{720CF31A-12AF-F6AF-1F08-6F017EAA126B}"/>
              </a:ext>
            </a:extLst>
          </p:cNvPr>
          <p:cNvPicPr>
            <a:picLocks noChangeAspect="1"/>
          </p:cNvPicPr>
          <p:nvPr/>
        </p:nvPicPr>
        <p:blipFill rotWithShape="1">
          <a:blip r:embed="rId3">
            <a:extLst>
              <a:ext uri="{28A0092B-C50C-407E-A947-70E740481C1C}">
                <a14:useLocalDpi xmlns:a14="http://schemas.microsoft.com/office/drawing/2010/main" val="0"/>
              </a:ext>
            </a:extLst>
          </a:blip>
          <a:srcRect l="10559" t="10402" r="8224" b="4668"/>
          <a:stretch/>
        </p:blipFill>
        <p:spPr>
          <a:xfrm>
            <a:off x="115186" y="1198980"/>
            <a:ext cx="9901990" cy="5522495"/>
          </a:xfrm>
          <a:prstGeom prst="rect">
            <a:avLst/>
          </a:prstGeom>
        </p:spPr>
      </p:pic>
      <p:pic>
        <p:nvPicPr>
          <p:cNvPr id="9" name="Image 8" descr="Une image contenant texte, diagramme, Plan, Parallèle&#10;&#10;Description générée automatiquement">
            <a:extLst>
              <a:ext uri="{FF2B5EF4-FFF2-40B4-BE49-F238E27FC236}">
                <a16:creationId xmlns:a16="http://schemas.microsoft.com/office/drawing/2014/main" id="{D33A6973-B2F4-A670-D638-17B92F0A3160}"/>
              </a:ext>
            </a:extLst>
          </p:cNvPr>
          <p:cNvPicPr>
            <a:picLocks noChangeAspect="1"/>
          </p:cNvPicPr>
          <p:nvPr/>
        </p:nvPicPr>
        <p:blipFill rotWithShape="1">
          <a:blip r:embed="rId4">
            <a:extLst>
              <a:ext uri="{28A0092B-C50C-407E-A947-70E740481C1C}">
                <a14:useLocalDpi xmlns:a14="http://schemas.microsoft.com/office/drawing/2010/main" val="0"/>
              </a:ext>
            </a:extLst>
          </a:blip>
          <a:srcRect l="11884" t="9478" r="8224" b="4112"/>
          <a:stretch/>
        </p:blipFill>
        <p:spPr>
          <a:xfrm>
            <a:off x="276726" y="1200919"/>
            <a:ext cx="9740450" cy="5618748"/>
          </a:xfrm>
          <a:prstGeom prst="rect">
            <a:avLst/>
          </a:prstGeom>
        </p:spPr>
      </p:pic>
      <p:sp>
        <p:nvSpPr>
          <p:cNvPr id="3" name="ZoneTexte 8">
            <a:extLst>
              <a:ext uri="{FF2B5EF4-FFF2-40B4-BE49-F238E27FC236}">
                <a16:creationId xmlns:a16="http://schemas.microsoft.com/office/drawing/2014/main" id="{AC05DBC8-069B-BB3F-EE9F-9674600F30C3}"/>
              </a:ext>
            </a:extLst>
          </p:cNvPr>
          <p:cNvSpPr txBox="1"/>
          <p:nvPr/>
        </p:nvSpPr>
        <p:spPr>
          <a:xfrm>
            <a:off x="3000277" y="3375452"/>
            <a:ext cx="4945544" cy="58477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effectLst>
                  <a:outerShdw blurRad="38100" dist="38100" dir="2700000" algn="tl">
                    <a:srgbClr val="000000">
                      <a:alpha val="43137"/>
                    </a:srgbClr>
                  </a:outerShdw>
                </a:effectLst>
                <a:sym typeface="Wingdings" panose="05000000000000000000" pitchFamily="2" charset="2"/>
              </a:rPr>
              <a:t>a </a:t>
            </a:r>
            <a:r>
              <a:rPr lang="en-US" sz="3200" b="1" dirty="0">
                <a:solidFill>
                  <a:schemeClr val="tx1"/>
                </a:solidFill>
                <a:effectLst>
                  <a:outerShdw blurRad="38100" dist="38100" dir="2700000" algn="tl">
                    <a:srgbClr val="000000">
                      <a:alpha val="43137"/>
                    </a:srgbClr>
                  </a:outerShdw>
                </a:effectLst>
                <a:sym typeface="Wingdings" panose="05000000000000000000" pitchFamily="2" charset="2"/>
              </a:rPr>
              <a:t>CALIBRATION LAMP</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03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Transfer </a:t>
            </a:r>
            <a:r>
              <a:rPr lang="fr-FR" dirty="0" err="1">
                <a:solidFill>
                  <a:schemeClr val="bg1"/>
                </a:solidFill>
              </a:rPr>
              <a:t>function</a:t>
            </a:r>
            <a:r>
              <a:rPr lang="fr-FR" dirty="0">
                <a:solidFill>
                  <a:schemeClr val="bg1"/>
                </a:solidFill>
              </a:rPr>
              <a:t> on sky </a:t>
            </a:r>
            <a:r>
              <a:rPr lang="fr-FR" dirty="0" err="1">
                <a:solidFill>
                  <a:schemeClr val="bg1"/>
                </a:solidFill>
              </a:rPr>
              <a:t>is</a:t>
            </a:r>
            <a:r>
              <a:rPr lang="fr-FR" dirty="0">
                <a:solidFill>
                  <a:schemeClr val="bg1"/>
                </a:solidFill>
              </a:rPr>
              <a:t> </a:t>
            </a:r>
            <a:r>
              <a:rPr lang="fr-FR" dirty="0" err="1">
                <a:solidFill>
                  <a:schemeClr val="bg1"/>
                </a:solidFill>
              </a:rPr>
              <a:t>quite-low</a:t>
            </a:r>
            <a:endParaRPr lang="fr-FR" dirty="0">
              <a:solidFill>
                <a:schemeClr val="bg1"/>
              </a:solidFill>
            </a:endParaRPr>
          </a:p>
        </p:txBody>
      </p:sp>
      <p:sp>
        <p:nvSpPr>
          <p:cNvPr id="4" name="ZoneTexte 7">
            <a:extLst>
              <a:ext uri="{FF2B5EF4-FFF2-40B4-BE49-F238E27FC236}">
                <a16:creationId xmlns:a16="http://schemas.microsoft.com/office/drawing/2014/main" id="{9BBE3331-5093-BB64-2E07-9F71C11B1414}"/>
              </a:ext>
            </a:extLst>
          </p:cNvPr>
          <p:cNvSpPr txBox="1"/>
          <p:nvPr/>
        </p:nvSpPr>
        <p:spPr>
          <a:xfrm>
            <a:off x="9140094" y="4112906"/>
            <a:ext cx="2792622" cy="1477328"/>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t>Important oscillations in the optical delay lines</a:t>
            </a:r>
          </a:p>
          <a:p>
            <a:endParaRPr lang="en-US" dirty="0"/>
          </a:p>
          <a:p>
            <a:r>
              <a:rPr lang="en-US" dirty="0"/>
              <a:t>Investigations under progress</a:t>
            </a:r>
          </a:p>
        </p:txBody>
      </p:sp>
      <p:pic>
        <p:nvPicPr>
          <p:cNvPr id="6" name="Image 5">
            <a:extLst>
              <a:ext uri="{FF2B5EF4-FFF2-40B4-BE49-F238E27FC236}">
                <a16:creationId xmlns:a16="http://schemas.microsoft.com/office/drawing/2014/main" id="{A1D8AF38-20E6-7124-DED5-CE5C98EFFDAE}"/>
              </a:ext>
            </a:extLst>
          </p:cNvPr>
          <p:cNvPicPr>
            <a:picLocks noChangeAspect="1"/>
          </p:cNvPicPr>
          <p:nvPr/>
        </p:nvPicPr>
        <p:blipFill>
          <a:blip r:embed="rId3"/>
          <a:stretch>
            <a:fillRect/>
          </a:stretch>
        </p:blipFill>
        <p:spPr>
          <a:xfrm>
            <a:off x="390912" y="1412124"/>
            <a:ext cx="8325390" cy="5080751"/>
          </a:xfrm>
          <a:prstGeom prst="rect">
            <a:avLst/>
          </a:prstGeom>
        </p:spPr>
      </p:pic>
      <p:sp>
        <p:nvSpPr>
          <p:cNvPr id="7" name="Flèche : double flèche verticale 6">
            <a:extLst>
              <a:ext uri="{FF2B5EF4-FFF2-40B4-BE49-F238E27FC236}">
                <a16:creationId xmlns:a16="http://schemas.microsoft.com/office/drawing/2014/main" id="{49A9572C-2DDB-927A-6BA6-E4C80A73B351}"/>
              </a:ext>
            </a:extLst>
          </p:cNvPr>
          <p:cNvSpPr/>
          <p:nvPr/>
        </p:nvSpPr>
        <p:spPr>
          <a:xfrm>
            <a:off x="2572533" y="5123130"/>
            <a:ext cx="86265" cy="102654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56774E3-97EB-DC70-0CF2-935CCED13DB5}"/>
              </a:ext>
            </a:extLst>
          </p:cNvPr>
          <p:cNvSpPr txBox="1"/>
          <p:nvPr/>
        </p:nvSpPr>
        <p:spPr>
          <a:xfrm>
            <a:off x="1655595" y="5313235"/>
            <a:ext cx="841897" cy="646331"/>
          </a:xfrm>
          <a:prstGeom prst="rect">
            <a:avLst/>
          </a:prstGeom>
          <a:noFill/>
        </p:spPr>
        <p:txBody>
          <a:bodyPr wrap="none" rtlCol="0">
            <a:spAutoFit/>
          </a:bodyPr>
          <a:lstStyle/>
          <a:p>
            <a:pPr algn="ctr"/>
            <a:r>
              <a:rPr lang="fr-FR" dirty="0"/>
              <a:t>200nm</a:t>
            </a:r>
          </a:p>
          <a:p>
            <a:pPr algn="ctr"/>
            <a:r>
              <a:rPr lang="fr-FR" dirty="0">
                <a:latin typeface="Symbol" panose="05050102010706020507" pitchFamily="18" charset="2"/>
              </a:rPr>
              <a:t>~l</a:t>
            </a:r>
            <a:r>
              <a:rPr lang="fr-FR" dirty="0"/>
              <a:t>/3.5</a:t>
            </a:r>
          </a:p>
        </p:txBody>
      </p:sp>
      <p:sp>
        <p:nvSpPr>
          <p:cNvPr id="3" name="ZoneTexte 8">
            <a:extLst>
              <a:ext uri="{FF2B5EF4-FFF2-40B4-BE49-F238E27FC236}">
                <a16:creationId xmlns:a16="http://schemas.microsoft.com/office/drawing/2014/main" id="{2629817E-0065-AECA-633B-717610170E46}"/>
              </a:ext>
            </a:extLst>
          </p:cNvPr>
          <p:cNvSpPr txBox="1"/>
          <p:nvPr/>
        </p:nvSpPr>
        <p:spPr>
          <a:xfrm>
            <a:off x="10173587" y="2117156"/>
            <a:ext cx="2018413"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sym typeface="Wingdings" panose="05000000000000000000" pitchFamily="2" charset="2"/>
              </a:rPr>
              <a:t>a loss in SNR </a:t>
            </a:r>
          </a:p>
          <a:p>
            <a:r>
              <a:rPr lang="en-US" dirty="0">
                <a:sym typeface="Wingdings" panose="05000000000000000000" pitchFamily="2" charset="2"/>
              </a:rPr>
              <a:t>by a factor 25 compared to the calibration lamp</a:t>
            </a:r>
            <a:endParaRPr lang="en-US" dirty="0"/>
          </a:p>
        </p:txBody>
      </p:sp>
    </p:spTree>
    <p:extLst>
      <p:ext uri="{BB962C8B-B14F-4D97-AF65-F5344CB8AC3E}">
        <p14:creationId xmlns:p14="http://schemas.microsoft.com/office/powerpoint/2010/main" val="65897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err="1">
                <a:solidFill>
                  <a:schemeClr val="bg1"/>
                </a:solidFill>
              </a:rPr>
              <a:t>Statistic</a:t>
            </a:r>
            <a:r>
              <a:rPr lang="fr-FR" dirty="0">
                <a:solidFill>
                  <a:schemeClr val="bg1"/>
                </a:solidFill>
              </a:rPr>
              <a:t> on V² </a:t>
            </a:r>
            <a:r>
              <a:rPr lang="fr-FR" dirty="0" err="1">
                <a:solidFill>
                  <a:schemeClr val="bg1"/>
                </a:solidFill>
              </a:rPr>
              <a:t>measurements</a:t>
            </a:r>
            <a:r>
              <a:rPr lang="fr-FR" dirty="0">
                <a:solidFill>
                  <a:schemeClr val="bg1"/>
                </a:solidFill>
              </a:rPr>
              <a:t> on sky</a:t>
            </a:r>
          </a:p>
        </p:txBody>
      </p:sp>
      <p:pic>
        <p:nvPicPr>
          <p:cNvPr id="3" name="Image 2" descr="Une image contenant texte, Caractère coloré, Dessin d’enfant, art&#10;&#10;Description générée automatiquement">
            <a:extLst>
              <a:ext uri="{FF2B5EF4-FFF2-40B4-BE49-F238E27FC236}">
                <a16:creationId xmlns:a16="http://schemas.microsoft.com/office/drawing/2014/main" id="{A5C730A0-10EA-AF90-5EE3-879E3DDE0E7B}"/>
              </a:ext>
            </a:extLst>
          </p:cNvPr>
          <p:cNvPicPr>
            <a:picLocks noChangeAspect="1"/>
          </p:cNvPicPr>
          <p:nvPr/>
        </p:nvPicPr>
        <p:blipFill rotWithShape="1">
          <a:blip r:embed="rId2"/>
          <a:srcRect r="8344"/>
          <a:stretch/>
        </p:blipFill>
        <p:spPr>
          <a:xfrm>
            <a:off x="254380" y="1690688"/>
            <a:ext cx="6494929" cy="4724146"/>
          </a:xfrm>
          <a:prstGeom prst="rect">
            <a:avLst/>
          </a:prstGeom>
        </p:spPr>
      </p:pic>
      <p:sp>
        <p:nvSpPr>
          <p:cNvPr id="9" name="ZoneTexte 8">
            <a:extLst>
              <a:ext uri="{FF2B5EF4-FFF2-40B4-BE49-F238E27FC236}">
                <a16:creationId xmlns:a16="http://schemas.microsoft.com/office/drawing/2014/main" id="{18D34261-90D6-B106-578A-3A9CA11DEE21}"/>
              </a:ext>
            </a:extLst>
          </p:cNvPr>
          <p:cNvSpPr txBox="1"/>
          <p:nvPr/>
        </p:nvSpPr>
        <p:spPr>
          <a:xfrm>
            <a:off x="6984274" y="2202483"/>
            <a:ext cx="4953346" cy="3046988"/>
          </a:xfrm>
          <a:prstGeom prst="rect">
            <a:avLst/>
          </a:prstGeom>
          <a:noFill/>
        </p:spPr>
        <p:txBody>
          <a:bodyPr wrap="square">
            <a:spAutoFit/>
          </a:bodyPr>
          <a:lstStyle/>
          <a:p>
            <a:r>
              <a:rPr lang="nl-NL" dirty="0">
                <a:solidFill>
                  <a:schemeClr val="bg1"/>
                </a:solidFill>
              </a:rPr>
              <a:t>Model fitting</a:t>
            </a:r>
          </a:p>
          <a:p>
            <a:r>
              <a:rPr lang="nl-NL" dirty="0">
                <a:solidFill>
                  <a:schemeClr val="bg1"/>
                </a:solidFill>
              </a:rPr>
              <a:t>errV2 = 0.05+10 ^(0.7*magCorr-2.75-0.37*mag) </a:t>
            </a:r>
          </a:p>
          <a:p>
            <a:endParaRPr lang="nl-NL" dirty="0">
              <a:solidFill>
                <a:schemeClr val="bg1"/>
              </a:solidFill>
            </a:endParaRPr>
          </a:p>
          <a:p>
            <a:endParaRPr lang="nl-NL" dirty="0">
              <a:solidFill>
                <a:schemeClr val="bg1"/>
              </a:solidFill>
            </a:endParaRPr>
          </a:p>
          <a:p>
            <a:endParaRPr lang="nl-NL" dirty="0">
              <a:solidFill>
                <a:schemeClr val="bg1"/>
              </a:solidFill>
            </a:endParaRPr>
          </a:p>
          <a:p>
            <a:r>
              <a:rPr lang="nl-NL" dirty="0" err="1">
                <a:solidFill>
                  <a:schemeClr val="bg1"/>
                </a:solidFill>
              </a:rPr>
              <a:t>Existence</a:t>
            </a:r>
            <a:r>
              <a:rPr lang="nl-NL" dirty="0">
                <a:solidFill>
                  <a:schemeClr val="bg1"/>
                </a:solidFill>
              </a:rPr>
              <a:t> of a plateau in V² </a:t>
            </a:r>
            <a:r>
              <a:rPr lang="nl-NL" dirty="0" err="1">
                <a:solidFill>
                  <a:schemeClr val="bg1"/>
                </a:solidFill>
              </a:rPr>
              <a:t>accuracy</a:t>
            </a:r>
            <a:r>
              <a:rPr lang="nl-NL" dirty="0">
                <a:solidFill>
                  <a:schemeClr val="bg1"/>
                </a:solidFill>
              </a:rPr>
              <a:t> of 0.05 </a:t>
            </a:r>
          </a:p>
          <a:p>
            <a:r>
              <a:rPr lang="nl-NL" sz="2800" dirty="0" err="1">
                <a:solidFill>
                  <a:schemeClr val="bg1"/>
                </a:solidFill>
              </a:rPr>
              <a:t>not</a:t>
            </a:r>
            <a:r>
              <a:rPr lang="nl-NL" sz="2800" dirty="0">
                <a:solidFill>
                  <a:schemeClr val="bg1"/>
                </a:solidFill>
              </a:rPr>
              <a:t> </a:t>
            </a:r>
            <a:r>
              <a:rPr lang="nl-NL" sz="2800" dirty="0" err="1">
                <a:solidFill>
                  <a:schemeClr val="bg1"/>
                </a:solidFill>
              </a:rPr>
              <a:t>yet</a:t>
            </a:r>
            <a:r>
              <a:rPr lang="nl-NL" sz="2800" dirty="0">
                <a:solidFill>
                  <a:schemeClr val="bg1"/>
                </a:solidFill>
              </a:rPr>
              <a:t> </a:t>
            </a:r>
            <a:r>
              <a:rPr lang="nl-NL" sz="2800" dirty="0" err="1">
                <a:solidFill>
                  <a:schemeClr val="bg1"/>
                </a:solidFill>
              </a:rPr>
              <a:t>understood</a:t>
            </a:r>
            <a:r>
              <a:rPr lang="nl-NL" sz="2800" dirty="0">
                <a:solidFill>
                  <a:schemeClr val="bg1"/>
                </a:solidFill>
              </a:rPr>
              <a:t>!</a:t>
            </a:r>
          </a:p>
          <a:p>
            <a:endParaRPr lang="nl-NL" sz="2800" dirty="0">
              <a:solidFill>
                <a:schemeClr val="bg1"/>
              </a:solidFill>
            </a:endParaRPr>
          </a:p>
          <a:p>
            <a:r>
              <a:rPr lang="nl-NL" sz="2800" dirty="0" err="1">
                <a:solidFill>
                  <a:schemeClr val="bg1"/>
                </a:solidFill>
              </a:rPr>
              <a:t>Might</a:t>
            </a:r>
            <a:r>
              <a:rPr lang="nl-NL" sz="2800" dirty="0">
                <a:solidFill>
                  <a:schemeClr val="bg1"/>
                </a:solidFill>
              </a:rPr>
              <a:t> </a:t>
            </a:r>
            <a:r>
              <a:rPr lang="nl-NL" sz="2800" dirty="0" err="1">
                <a:solidFill>
                  <a:schemeClr val="bg1"/>
                </a:solidFill>
              </a:rPr>
              <a:t>be</a:t>
            </a:r>
            <a:r>
              <a:rPr lang="nl-NL" sz="2800" dirty="0">
                <a:solidFill>
                  <a:schemeClr val="bg1"/>
                </a:solidFill>
              </a:rPr>
              <a:t> a detector issue</a:t>
            </a:r>
            <a:endParaRPr lang="fr-FR" sz="2800" dirty="0">
              <a:solidFill>
                <a:schemeClr val="bg1"/>
              </a:solidFill>
            </a:endParaRPr>
          </a:p>
        </p:txBody>
      </p:sp>
    </p:spTree>
    <p:extLst>
      <p:ext uri="{BB962C8B-B14F-4D97-AF65-F5344CB8AC3E}">
        <p14:creationId xmlns:p14="http://schemas.microsoft.com/office/powerpoint/2010/main" val="150970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First Science observations</a:t>
            </a:r>
          </a:p>
        </p:txBody>
      </p:sp>
      <p:sp>
        <p:nvSpPr>
          <p:cNvPr id="3" name="ZoneTexte 2">
            <a:extLst>
              <a:ext uri="{FF2B5EF4-FFF2-40B4-BE49-F238E27FC236}">
                <a16:creationId xmlns:a16="http://schemas.microsoft.com/office/drawing/2014/main" id="{6231C471-948B-4913-40FC-1AAB1B3AAEB5}"/>
              </a:ext>
            </a:extLst>
          </p:cNvPr>
          <p:cNvSpPr txBox="1"/>
          <p:nvPr/>
        </p:nvSpPr>
        <p:spPr>
          <a:xfrm>
            <a:off x="127064" y="978894"/>
            <a:ext cx="5361468" cy="369332"/>
          </a:xfrm>
          <a:prstGeom prst="rect">
            <a:avLst/>
          </a:prstGeom>
          <a:noFill/>
        </p:spPr>
        <p:txBody>
          <a:bodyPr wrap="none" rtlCol="0">
            <a:spAutoFit/>
          </a:bodyPr>
          <a:lstStyle/>
          <a:p>
            <a:r>
              <a:rPr lang="fr-FR" dirty="0" err="1">
                <a:solidFill>
                  <a:schemeClr val="bg1"/>
                </a:solidFill>
              </a:rPr>
              <a:t>From</a:t>
            </a:r>
            <a:r>
              <a:rPr lang="fr-FR" dirty="0">
                <a:solidFill>
                  <a:schemeClr val="bg1"/>
                </a:solidFill>
              </a:rPr>
              <a:t> </a:t>
            </a:r>
            <a:r>
              <a:rPr lang="fr-FR" dirty="0" err="1">
                <a:solidFill>
                  <a:schemeClr val="bg1"/>
                </a:solidFill>
              </a:rPr>
              <a:t>Interferometric</a:t>
            </a:r>
            <a:r>
              <a:rPr lang="fr-FR" dirty="0">
                <a:solidFill>
                  <a:schemeClr val="bg1"/>
                </a:solidFill>
              </a:rPr>
              <a:t> </a:t>
            </a:r>
            <a:r>
              <a:rPr lang="fr-FR" dirty="0" err="1">
                <a:solidFill>
                  <a:schemeClr val="bg1"/>
                </a:solidFill>
              </a:rPr>
              <a:t>Stellar</a:t>
            </a:r>
            <a:r>
              <a:rPr lang="fr-FR" dirty="0">
                <a:solidFill>
                  <a:schemeClr val="bg1"/>
                </a:solidFill>
              </a:rPr>
              <a:t> </a:t>
            </a:r>
            <a:r>
              <a:rPr lang="fr-FR" dirty="0" err="1">
                <a:solidFill>
                  <a:schemeClr val="bg1"/>
                </a:solidFill>
              </a:rPr>
              <a:t>Parameter</a:t>
            </a:r>
            <a:r>
              <a:rPr lang="fr-FR" dirty="0">
                <a:solidFill>
                  <a:schemeClr val="bg1"/>
                </a:solidFill>
              </a:rPr>
              <a:t> Survey (ISSP)</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0E6A0AD8-3A05-A55C-EA39-1202AF203CC9}"/>
                  </a:ext>
                </a:extLst>
              </p:cNvPr>
              <p:cNvSpPr txBox="1"/>
              <p:nvPr/>
            </p:nvSpPr>
            <p:spPr>
              <a:xfrm>
                <a:off x="735024" y="6110393"/>
                <a:ext cx="4901827" cy="55399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r-FR" sz="1600" b="1" dirty="0">
                    <a:solidFill>
                      <a:srgbClr val="002060"/>
                    </a:solidFill>
                    <a:ea typeface="Cambria Math" panose="02040503050406030204" pitchFamily="18" charset="0"/>
                  </a:rPr>
                  <a:t> </a:t>
                </a:r>
                <a14:m>
                  <m:oMath xmlns:m="http://schemas.openxmlformats.org/officeDocument/2006/math">
                    <m:sSub>
                      <m:sSubPr>
                        <m:ctrlPr>
                          <a:rPr lang="fr-FR" sz="1600" b="1" i="1" dirty="0">
                            <a:solidFill>
                              <a:srgbClr val="002060"/>
                            </a:solidFill>
                            <a:latin typeface="Cambria Math" panose="02040503050406030204" pitchFamily="18" charset="0"/>
                            <a:ea typeface="Cambria Math" panose="02040503050406030204" pitchFamily="18" charset="0"/>
                          </a:rPr>
                        </m:ctrlPr>
                      </m:sSubPr>
                      <m:e>
                        <m:r>
                          <a:rPr lang="fr-FR" sz="1600" b="1" i="1" dirty="0">
                            <a:solidFill>
                              <a:srgbClr val="002060"/>
                            </a:solidFill>
                            <a:latin typeface="Cambria Math" panose="02040503050406030204" pitchFamily="18" charset="0"/>
                            <a:ea typeface="Cambria Math" panose="02040503050406030204" pitchFamily="18" charset="0"/>
                          </a:rPr>
                          <m:t>𝜽</m:t>
                        </m:r>
                      </m:e>
                      <m:sub>
                        <m:r>
                          <a:rPr lang="fr-FR" sz="1600" b="1" i="1" dirty="0">
                            <a:solidFill>
                              <a:srgbClr val="002060"/>
                            </a:solidFill>
                            <a:latin typeface="Cambria Math" panose="02040503050406030204" pitchFamily="18" charset="0"/>
                            <a:ea typeface="Cambria Math" panose="02040503050406030204" pitchFamily="18" charset="0"/>
                          </a:rPr>
                          <m:t>∗</m:t>
                        </m:r>
                      </m:sub>
                    </m:sSub>
                  </m:oMath>
                </a14:m>
                <a:r>
                  <a:rPr lang="fr-FR" sz="1600" b="1" dirty="0">
                    <a:solidFill>
                      <a:srgbClr val="002060"/>
                    </a:solidFill>
                    <a:ea typeface="Cambria Math" panose="02040503050406030204" pitchFamily="18" charset="0"/>
                  </a:rPr>
                  <a:t> : </a:t>
                </a:r>
                <a:r>
                  <a:rPr lang="fr-FR" sz="1400" dirty="0">
                    <a:solidFill>
                      <a:srgbClr val="002060"/>
                    </a:solidFill>
                    <a:latin typeface="Cambria Math" panose="02040503050406030204" pitchFamily="18" charset="0"/>
                    <a:ea typeface="Cambria Math" panose="02040503050406030204" pitchFamily="18" charset="0"/>
                  </a:rPr>
                  <a:t>CHARA/SPICA </a:t>
                </a:r>
                <a:r>
                  <a:rPr lang="fr-FR" sz="1400" dirty="0" err="1">
                    <a:solidFill>
                      <a:srgbClr val="002060"/>
                    </a:solidFill>
                    <a:latin typeface="Cambria Math" panose="02040503050406030204" pitchFamily="18" charset="0"/>
                    <a:ea typeface="Cambria Math" panose="02040503050406030204" pitchFamily="18" charset="0"/>
                  </a:rPr>
                  <a:t>interferometric</a:t>
                </a:r>
                <a:r>
                  <a:rPr lang="fr-FR" sz="1400" dirty="0">
                    <a:solidFill>
                      <a:srgbClr val="002060"/>
                    </a:solidFill>
                    <a:latin typeface="Cambria Math" panose="02040503050406030204" pitchFamily="18" charset="0"/>
                    <a:ea typeface="Cambria Math" panose="02040503050406030204" pitchFamily="18" charset="0"/>
                  </a:rPr>
                  <a:t> observations </a:t>
                </a:r>
              </a:p>
              <a:p>
                <a:pPr algn="ctr"/>
                <a:r>
                  <a:rPr lang="fr-FR" sz="1400" dirty="0">
                    <a:solidFill>
                      <a:srgbClr val="002060"/>
                    </a:solidFill>
                    <a:latin typeface="Cambria Math" panose="02040503050406030204" pitchFamily="18" charset="0"/>
                    <a:ea typeface="Cambria Math" panose="02040503050406030204" pitchFamily="18" charset="0"/>
                  </a:rPr>
                  <a:t>of a large </a:t>
                </a:r>
                <a:r>
                  <a:rPr lang="fr-FR" sz="1400" dirty="0" err="1">
                    <a:solidFill>
                      <a:srgbClr val="002060"/>
                    </a:solidFill>
                    <a:latin typeface="Cambria Math" panose="02040503050406030204" pitchFamily="18" charset="0"/>
                    <a:ea typeface="Cambria Math" panose="02040503050406030204" pitchFamily="18" charset="0"/>
                  </a:rPr>
                  <a:t>sample</a:t>
                </a:r>
                <a:r>
                  <a:rPr lang="fr-FR" sz="1400" dirty="0">
                    <a:solidFill>
                      <a:srgbClr val="002060"/>
                    </a:solidFill>
                    <a:latin typeface="Cambria Math" panose="02040503050406030204" pitchFamily="18" charset="0"/>
                    <a:ea typeface="Cambria Math" panose="02040503050406030204" pitchFamily="18" charset="0"/>
                  </a:rPr>
                  <a:t> of stars all over the HR </a:t>
                </a:r>
                <a:r>
                  <a:rPr lang="fr-FR" sz="1400" dirty="0" err="1">
                    <a:solidFill>
                      <a:srgbClr val="002060"/>
                    </a:solidFill>
                    <a:latin typeface="Cambria Math" panose="02040503050406030204" pitchFamily="18" charset="0"/>
                    <a:ea typeface="Cambria Math" panose="02040503050406030204" pitchFamily="18" charset="0"/>
                  </a:rPr>
                  <a:t>diagram</a:t>
                </a:r>
                <a:r>
                  <a:rPr lang="fr-FR" sz="1400" dirty="0">
                    <a:solidFill>
                      <a:srgbClr val="002060"/>
                    </a:solidFill>
                    <a:latin typeface="Cambria Math" panose="02040503050406030204" pitchFamily="18" charset="0"/>
                    <a:ea typeface="Cambria Math" panose="02040503050406030204" pitchFamily="18" charset="0"/>
                  </a:rPr>
                  <a:t> </a:t>
                </a:r>
                <a:endParaRPr lang="fr-FR" sz="1600" b="1" dirty="0">
                  <a:solidFill>
                    <a:srgbClr val="002060"/>
                  </a:solidFill>
                </a:endParaRPr>
              </a:p>
            </p:txBody>
          </p:sp>
        </mc:Choice>
        <mc:Fallback xmlns="">
          <p:sp>
            <p:nvSpPr>
              <p:cNvPr id="4" name="ZoneTexte 3">
                <a:extLst>
                  <a:ext uri="{FF2B5EF4-FFF2-40B4-BE49-F238E27FC236}">
                    <a16:creationId xmlns:a16="http://schemas.microsoft.com/office/drawing/2014/main" id="{0E6A0AD8-3A05-A55C-EA39-1202AF203CC9}"/>
                  </a:ext>
                </a:extLst>
              </p:cNvPr>
              <p:cNvSpPr txBox="1">
                <a:spLocks noRot="1" noChangeAspect="1" noMove="1" noResize="1" noEditPoints="1" noAdjustHandles="1" noChangeArrowheads="1" noChangeShapeType="1" noTextEdit="1"/>
              </p:cNvSpPr>
              <p:nvPr/>
            </p:nvSpPr>
            <p:spPr>
              <a:xfrm>
                <a:off x="735024" y="6110393"/>
                <a:ext cx="4901827" cy="553998"/>
              </a:xfrm>
              <a:prstGeom prst="rect">
                <a:avLst/>
              </a:prstGeom>
              <a:blipFill>
                <a:blip r:embed="rId3"/>
                <a:stretch>
                  <a:fillRect t="-2128" b="-6383"/>
                </a:stretch>
              </a:blipFill>
              <a:ln/>
            </p:spPr>
            <p:txBody>
              <a:bodyPr/>
              <a:lstStyle/>
              <a:p>
                <a:r>
                  <a:rPr lang="en-GB">
                    <a:noFill/>
                  </a:rPr>
                  <a:t> </a:t>
                </a:r>
              </a:p>
            </p:txBody>
          </p:sp>
        </mc:Fallback>
      </mc:AlternateContent>
      <p:sp>
        <p:nvSpPr>
          <p:cNvPr id="5" name="Flèche vers le haut 11">
            <a:extLst>
              <a:ext uri="{FF2B5EF4-FFF2-40B4-BE49-F238E27FC236}">
                <a16:creationId xmlns:a16="http://schemas.microsoft.com/office/drawing/2014/main" id="{46C958D6-BBAD-38F6-D4B8-B78F319EDBFE}"/>
              </a:ext>
            </a:extLst>
          </p:cNvPr>
          <p:cNvSpPr/>
          <p:nvPr/>
        </p:nvSpPr>
        <p:spPr>
          <a:xfrm>
            <a:off x="2974525" y="3914045"/>
            <a:ext cx="224440" cy="1023755"/>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haut 12">
            <a:extLst>
              <a:ext uri="{FF2B5EF4-FFF2-40B4-BE49-F238E27FC236}">
                <a16:creationId xmlns:a16="http://schemas.microsoft.com/office/drawing/2014/main" id="{E4A25D5F-BEFB-BEAE-FF65-2581D0D3C0DB}"/>
              </a:ext>
            </a:extLst>
          </p:cNvPr>
          <p:cNvSpPr/>
          <p:nvPr/>
        </p:nvSpPr>
        <p:spPr>
          <a:xfrm flipH="1">
            <a:off x="845685" y="5707028"/>
            <a:ext cx="102888" cy="351329"/>
          </a:xfrm>
          <a:prstGeom prst="up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92338EC-6BF6-E3D4-4A4A-7222854B1E76}"/>
              </a:ext>
            </a:extLst>
          </p:cNvPr>
          <p:cNvSpPr txBox="1"/>
          <p:nvPr/>
        </p:nvSpPr>
        <p:spPr>
          <a:xfrm>
            <a:off x="2325475" y="3237674"/>
            <a:ext cx="1409700" cy="584775"/>
          </a:xfrm>
          <a:prstGeom prst="rect">
            <a:avLst/>
          </a:prstGeom>
          <a:solidFill>
            <a:schemeClr val="bg2">
              <a:lumMod val="40000"/>
              <a:lumOff val="60000"/>
            </a:schemeClr>
          </a:solidFill>
          <a:ln w="25400">
            <a:noFill/>
          </a:ln>
        </p:spPr>
        <p:txBody>
          <a:bodyPr wrap="square" rtlCol="0">
            <a:spAutoFit/>
          </a:bodyPr>
          <a:lstStyle/>
          <a:p>
            <a:pPr algn="ctr"/>
            <a:r>
              <a:rPr lang="fr-FR" sz="1600" b="1" dirty="0" err="1"/>
              <a:t>From</a:t>
            </a:r>
            <a:r>
              <a:rPr lang="fr-FR" sz="1600" b="1" dirty="0"/>
              <a:t> Stars to </a:t>
            </a:r>
            <a:r>
              <a:rPr lang="fr-FR" sz="1600" b="1" dirty="0" err="1"/>
              <a:t>Planets</a:t>
            </a:r>
            <a:endParaRPr lang="fr-FR" sz="1600" b="1"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420CBD8-6125-1B04-603E-F2C1BF80C115}"/>
                  </a:ext>
                </a:extLst>
              </p:cNvPr>
              <p:cNvSpPr txBox="1"/>
              <p:nvPr/>
            </p:nvSpPr>
            <p:spPr>
              <a:xfrm>
                <a:off x="2201672" y="4933750"/>
                <a:ext cx="1794021" cy="721242"/>
              </a:xfrm>
              <a:prstGeom prst="rect">
                <a:avLst/>
              </a:prstGeom>
              <a:solidFill>
                <a:schemeClr val="bg2">
                  <a:lumMod val="20000"/>
                  <a:lumOff val="80000"/>
                </a:schemeClr>
              </a:solidFill>
              <a:ln w="25400">
                <a:noFill/>
              </a:ln>
            </p:spPr>
            <p:txBody>
              <a:bodyPr wrap="square" rtlCol="0">
                <a:noAutofit/>
              </a:bodyPr>
              <a:lstStyle/>
              <a:p>
                <a:pPr algn="ctr"/>
                <a:r>
                  <a:rPr lang="fr-FR" sz="1400" b="1" dirty="0">
                    <a:solidFill>
                      <a:srgbClr val="002060"/>
                    </a:solidFill>
                    <a:latin typeface="Cambria Math" panose="02040503050406030204" pitchFamily="18" charset="0"/>
                    <a:ea typeface="Cambria Math" panose="02040503050406030204" pitchFamily="18" charset="0"/>
                  </a:rPr>
                  <a:t>Objective 1 :</a:t>
                </a:r>
                <a:r>
                  <a:rPr lang="fr-FR" sz="1400" dirty="0">
                    <a:solidFill>
                      <a:srgbClr val="002060"/>
                    </a:solidFill>
                    <a:latin typeface="Cambria Math" panose="02040503050406030204" pitchFamily="18" charset="0"/>
                    <a:ea typeface="Cambria Math" panose="02040503050406030204" pitchFamily="18" charset="0"/>
                  </a:rPr>
                  <a:t> </a:t>
                </a:r>
                <a:r>
                  <a:rPr lang="fr-FR" sz="1400" b="1" dirty="0" err="1">
                    <a:solidFill>
                      <a:srgbClr val="002060"/>
                    </a:solidFill>
                    <a:latin typeface="Cambria Math" panose="02040503050406030204" pitchFamily="18" charset="0"/>
                    <a:ea typeface="Cambria Math" panose="02040503050406030204" pitchFamily="18" charset="0"/>
                  </a:rPr>
                  <a:t>exoplanet</a:t>
                </a:r>
                <a:r>
                  <a:rPr lang="fr-FR" sz="1400" b="1" dirty="0">
                    <a:solidFill>
                      <a:srgbClr val="002060"/>
                    </a:solidFill>
                    <a:latin typeface="Cambria Math" panose="02040503050406030204" pitchFamily="18" charset="0"/>
                    <a:ea typeface="Cambria Math" panose="02040503050406030204" pitchFamily="18" charset="0"/>
                  </a:rPr>
                  <a:t> host stars</a:t>
                </a:r>
                <a:r>
                  <a:rPr lang="fr-FR" sz="1400" dirty="0">
                    <a:solidFill>
                      <a:srgbClr val="00206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fr-FR" sz="1600" b="1" i="1">
                            <a:solidFill>
                              <a:srgbClr val="002060"/>
                            </a:solidFill>
                            <a:latin typeface="Cambria Math" panose="02040503050406030204" pitchFamily="18" charset="0"/>
                            <a:ea typeface="Cambria Math" panose="02040503050406030204" pitchFamily="18" charset="0"/>
                          </a:rPr>
                        </m:ctrlPr>
                      </m:sSubPr>
                      <m:e>
                        <m:r>
                          <a:rPr lang="fr-FR" sz="1600" b="1" i="1">
                            <a:solidFill>
                              <a:srgbClr val="002060"/>
                            </a:solidFill>
                            <a:latin typeface="Cambria Math" panose="02040503050406030204" pitchFamily="18" charset="0"/>
                            <a:ea typeface="Cambria Math" panose="02040503050406030204" pitchFamily="18" charset="0"/>
                          </a:rPr>
                          <m:t>𝑹</m:t>
                        </m:r>
                      </m:e>
                      <m:sub>
                        <m:r>
                          <a:rPr lang="fr-FR" sz="1600" b="1" i="1">
                            <a:solidFill>
                              <a:srgbClr val="002060"/>
                            </a:solidFill>
                            <a:latin typeface="Cambria Math" panose="02040503050406030204" pitchFamily="18" charset="0"/>
                            <a:ea typeface="Cambria Math" panose="02040503050406030204" pitchFamily="18" charset="0"/>
                          </a:rPr>
                          <m:t>∗</m:t>
                        </m:r>
                      </m:sub>
                    </m:sSub>
                    <m:r>
                      <a:rPr lang="fr-FR" sz="1600" b="1" i="1">
                        <a:solidFill>
                          <a:srgbClr val="002060"/>
                        </a:solidFill>
                        <a:latin typeface="Cambria Math" panose="02040503050406030204" pitchFamily="18" charset="0"/>
                        <a:ea typeface="Cambria Math" panose="02040503050406030204" pitchFamily="18" charset="0"/>
                      </a:rPr>
                      <m:t>, </m:t>
                    </m:r>
                    <m:r>
                      <a:rPr lang="fr-FR" sz="1600" b="1">
                        <a:solidFill>
                          <a:srgbClr val="002060"/>
                        </a:solidFill>
                        <a:latin typeface="Cambria Math" panose="02040503050406030204" pitchFamily="18" charset="0"/>
                        <a:ea typeface="Cambria Math" panose="02040503050406030204" pitchFamily="18" charset="0"/>
                      </a:rPr>
                      <m:t>𝐓𝐞𝐟𝐟</m:t>
                    </m:r>
                    <m:r>
                      <a:rPr lang="fr-FR" sz="1600" b="1" i="1" smtClean="0">
                        <a:solidFill>
                          <a:srgbClr val="002060"/>
                        </a:solidFill>
                        <a:latin typeface="Cambria Math" panose="02040503050406030204" pitchFamily="18" charset="0"/>
                        <a:ea typeface="Cambria Math" panose="02040503050406030204" pitchFamily="18" charset="0"/>
                      </a:rPr>
                      <m:t>)</m:t>
                    </m:r>
                  </m:oMath>
                </a14:m>
                <a:endParaRPr lang="fr-FR" sz="1600" b="1" dirty="0">
                  <a:solidFill>
                    <a:srgbClr val="002060"/>
                  </a:solidFill>
                </a:endParaRPr>
              </a:p>
            </p:txBody>
          </p:sp>
        </mc:Choice>
        <mc:Fallback xmlns="">
          <p:sp>
            <p:nvSpPr>
              <p:cNvPr id="8" name="ZoneTexte 7">
                <a:extLst>
                  <a:ext uri="{FF2B5EF4-FFF2-40B4-BE49-F238E27FC236}">
                    <a16:creationId xmlns:a16="http://schemas.microsoft.com/office/drawing/2014/main" id="{A420CBD8-6125-1B04-603E-F2C1BF80C115}"/>
                  </a:ext>
                </a:extLst>
              </p:cNvPr>
              <p:cNvSpPr txBox="1">
                <a:spLocks noRot="1" noChangeAspect="1" noMove="1" noResize="1" noEditPoints="1" noAdjustHandles="1" noChangeArrowheads="1" noChangeShapeType="1" noTextEdit="1"/>
              </p:cNvSpPr>
              <p:nvPr/>
            </p:nvSpPr>
            <p:spPr>
              <a:xfrm>
                <a:off x="2201672" y="4933750"/>
                <a:ext cx="1794021" cy="721242"/>
              </a:xfrm>
              <a:prstGeom prst="rect">
                <a:avLst/>
              </a:prstGeom>
              <a:blipFill>
                <a:blip r:embed="rId4"/>
                <a:stretch>
                  <a:fillRect t="-1681" b="-11765"/>
                </a:stretch>
              </a:blipFill>
              <a:ln w="254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FF0A85B-43A0-04AA-0E80-F192D73B730A}"/>
                  </a:ext>
                </a:extLst>
              </p:cNvPr>
              <p:cNvSpPr txBox="1"/>
              <p:nvPr/>
            </p:nvSpPr>
            <p:spPr>
              <a:xfrm>
                <a:off x="127064" y="4938668"/>
                <a:ext cx="1888135" cy="768360"/>
              </a:xfrm>
              <a:prstGeom prst="rect">
                <a:avLst/>
              </a:prstGeom>
              <a:solidFill>
                <a:schemeClr val="bg2">
                  <a:lumMod val="20000"/>
                  <a:lumOff val="80000"/>
                </a:schemeClr>
              </a:solidFill>
              <a:ln w="25400">
                <a:noFill/>
              </a:ln>
            </p:spPr>
            <p:txBody>
              <a:bodyPr wrap="square" rtlCol="0">
                <a:noAutofit/>
              </a:bodyPr>
              <a:lstStyle/>
              <a:p>
                <a:pPr algn="ctr"/>
                <a:r>
                  <a:rPr lang="fr-FR" sz="1400" b="1" dirty="0">
                    <a:solidFill>
                      <a:srgbClr val="002060"/>
                    </a:solidFill>
                    <a:latin typeface="Cambria Math" panose="02040503050406030204" pitchFamily="18" charset="0"/>
                    <a:ea typeface="Cambria Math" panose="02040503050406030204" pitchFamily="18" charset="0"/>
                  </a:rPr>
                  <a:t>Objective 2 :</a:t>
                </a:r>
                <a:r>
                  <a:rPr lang="fr-FR" sz="1400" dirty="0">
                    <a:solidFill>
                      <a:srgbClr val="002060"/>
                    </a:solidFill>
                    <a:latin typeface="Cambria Math" panose="02040503050406030204" pitchFamily="18" charset="0"/>
                    <a:ea typeface="Cambria Math" panose="02040503050406030204" pitchFamily="18" charset="0"/>
                  </a:rPr>
                  <a:t> </a:t>
                </a:r>
                <a:r>
                  <a:rPr lang="fr-FR" sz="1400" b="1" dirty="0">
                    <a:solidFill>
                      <a:srgbClr val="002060"/>
                    </a:solidFill>
                    <a:latin typeface="Cambria Math" panose="02040503050406030204" pitchFamily="18" charset="0"/>
                    <a:ea typeface="Cambria Math" panose="02040503050406030204" pitchFamily="18" charset="0"/>
                  </a:rPr>
                  <a:t>asteroseismic </a:t>
                </a:r>
                <a:r>
                  <a:rPr lang="fr-FR" sz="1400" b="1" dirty="0" err="1">
                    <a:solidFill>
                      <a:srgbClr val="002060"/>
                    </a:solidFill>
                    <a:latin typeface="Cambria Math" panose="02040503050406030204" pitchFamily="18" charset="0"/>
                    <a:ea typeface="Cambria Math" panose="02040503050406030204" pitchFamily="18" charset="0"/>
                  </a:rPr>
                  <a:t>targets</a:t>
                </a:r>
                <a:r>
                  <a:rPr lang="fr-FR" sz="1400" dirty="0">
                    <a:solidFill>
                      <a:srgbClr val="00206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fr-FR" sz="1600" b="1" i="1">
                            <a:solidFill>
                              <a:srgbClr val="002060"/>
                            </a:solidFill>
                            <a:latin typeface="Cambria Math" panose="02040503050406030204" pitchFamily="18" charset="0"/>
                            <a:ea typeface="Cambria Math" panose="02040503050406030204" pitchFamily="18" charset="0"/>
                          </a:rPr>
                        </m:ctrlPr>
                      </m:sSubPr>
                      <m:e>
                        <m:r>
                          <a:rPr lang="fr-FR" sz="1600" b="1" i="1">
                            <a:solidFill>
                              <a:srgbClr val="002060"/>
                            </a:solidFill>
                            <a:latin typeface="Cambria Math" panose="02040503050406030204" pitchFamily="18" charset="0"/>
                            <a:ea typeface="Cambria Math" panose="02040503050406030204" pitchFamily="18" charset="0"/>
                          </a:rPr>
                          <m:t>𝑹</m:t>
                        </m:r>
                      </m:e>
                      <m:sub>
                        <m:r>
                          <a:rPr lang="fr-FR" sz="1600" b="1" i="1">
                            <a:solidFill>
                              <a:srgbClr val="002060"/>
                            </a:solidFill>
                            <a:latin typeface="Cambria Math" panose="02040503050406030204" pitchFamily="18" charset="0"/>
                            <a:ea typeface="Cambria Math" panose="02040503050406030204" pitchFamily="18" charset="0"/>
                          </a:rPr>
                          <m:t>∗</m:t>
                        </m:r>
                      </m:sub>
                    </m:sSub>
                    <m:r>
                      <a:rPr lang="fr-FR" sz="1600" b="1" i="1">
                        <a:solidFill>
                          <a:srgbClr val="002060"/>
                        </a:solidFill>
                        <a:latin typeface="Cambria Math" panose="02040503050406030204" pitchFamily="18" charset="0"/>
                        <a:ea typeface="Cambria Math" panose="02040503050406030204" pitchFamily="18" charset="0"/>
                      </a:rPr>
                      <m:t>, </m:t>
                    </m:r>
                    <m:r>
                      <a:rPr lang="fr-FR" sz="1600" b="1">
                        <a:solidFill>
                          <a:srgbClr val="002060"/>
                        </a:solidFill>
                        <a:latin typeface="Cambria Math" panose="02040503050406030204" pitchFamily="18" charset="0"/>
                        <a:ea typeface="Cambria Math" panose="02040503050406030204" pitchFamily="18" charset="0"/>
                      </a:rPr>
                      <m:t>𝐓𝐞𝐟𝐟</m:t>
                    </m:r>
                    <m:r>
                      <a:rPr lang="fr-FR" sz="1600" b="1" i="0" smtClean="0">
                        <a:solidFill>
                          <a:srgbClr val="002060"/>
                        </a:solidFill>
                        <a:latin typeface="Cambria Math" panose="02040503050406030204" pitchFamily="18" charset="0"/>
                        <a:ea typeface="Cambria Math" panose="02040503050406030204" pitchFamily="18" charset="0"/>
                      </a:rPr>
                      <m:t>,</m:t>
                    </m:r>
                    <m:sSub>
                      <m:sSubPr>
                        <m:ctrlPr>
                          <a:rPr lang="fr-FR" sz="1600" b="1" i="1" dirty="0">
                            <a:solidFill>
                              <a:srgbClr val="002060"/>
                            </a:solidFill>
                            <a:latin typeface="Cambria Math" panose="02040503050406030204" pitchFamily="18" charset="0"/>
                          </a:rPr>
                        </m:ctrlPr>
                      </m:sSubPr>
                      <m:e>
                        <m:r>
                          <a:rPr lang="fr-FR" sz="1600" b="1" i="1" dirty="0">
                            <a:solidFill>
                              <a:srgbClr val="002060"/>
                            </a:solidFill>
                            <a:latin typeface="Cambria Math" panose="02040503050406030204" pitchFamily="18" charset="0"/>
                          </a:rPr>
                          <m:t>𝑴</m:t>
                        </m:r>
                      </m:e>
                      <m:sub>
                        <m:r>
                          <a:rPr lang="fr-FR" sz="1600" b="1" i="1" dirty="0">
                            <a:solidFill>
                              <a:srgbClr val="002060"/>
                            </a:solidFill>
                            <a:latin typeface="Cambria Math" panose="02040503050406030204" pitchFamily="18" charset="0"/>
                          </a:rPr>
                          <m:t>∗</m:t>
                        </m:r>
                      </m:sub>
                    </m:sSub>
                    <m:r>
                      <a:rPr lang="fr-FR" sz="1600" b="1" i="1" smtClean="0">
                        <a:solidFill>
                          <a:srgbClr val="002060"/>
                        </a:solidFill>
                        <a:latin typeface="Cambria Math" panose="02040503050406030204" pitchFamily="18" charset="0"/>
                        <a:ea typeface="Cambria Math" panose="02040503050406030204" pitchFamily="18" charset="0"/>
                      </a:rPr>
                      <m:t>)</m:t>
                    </m:r>
                  </m:oMath>
                </a14:m>
                <a:endParaRPr lang="fr-FR" sz="1600" b="1" dirty="0">
                  <a:solidFill>
                    <a:srgbClr val="002060"/>
                  </a:solidFill>
                </a:endParaRPr>
              </a:p>
            </p:txBody>
          </p:sp>
        </mc:Choice>
        <mc:Fallback xmlns="">
          <p:sp>
            <p:nvSpPr>
              <p:cNvPr id="9" name="ZoneTexte 8">
                <a:extLst>
                  <a:ext uri="{FF2B5EF4-FFF2-40B4-BE49-F238E27FC236}">
                    <a16:creationId xmlns:a16="http://schemas.microsoft.com/office/drawing/2014/main" id="{2FF0A85B-43A0-04AA-0E80-F192D73B730A}"/>
                  </a:ext>
                </a:extLst>
              </p:cNvPr>
              <p:cNvSpPr txBox="1">
                <a:spLocks noRot="1" noChangeAspect="1" noMove="1" noResize="1" noEditPoints="1" noAdjustHandles="1" noChangeArrowheads="1" noChangeShapeType="1" noTextEdit="1"/>
              </p:cNvSpPr>
              <p:nvPr/>
            </p:nvSpPr>
            <p:spPr>
              <a:xfrm>
                <a:off x="127064" y="4938668"/>
                <a:ext cx="1888135" cy="768360"/>
              </a:xfrm>
              <a:prstGeom prst="rect">
                <a:avLst/>
              </a:prstGeom>
              <a:blipFill>
                <a:blip r:embed="rId5"/>
                <a:stretch>
                  <a:fillRect t="-2381" b="-5556"/>
                </a:stretch>
              </a:blipFill>
              <a:ln w="25400">
                <a:noFill/>
              </a:ln>
            </p:spPr>
            <p:txBody>
              <a:bodyPr/>
              <a:lstStyle/>
              <a:p>
                <a:r>
                  <a:rPr lang="en-GB">
                    <a:noFill/>
                  </a:rPr>
                  <a:t> </a:t>
                </a:r>
              </a:p>
            </p:txBody>
          </p:sp>
        </mc:Fallback>
      </mc:AlternateContent>
      <p:sp>
        <p:nvSpPr>
          <p:cNvPr id="10" name="Flèche vers le haut 17">
            <a:extLst>
              <a:ext uri="{FF2B5EF4-FFF2-40B4-BE49-F238E27FC236}">
                <a16:creationId xmlns:a16="http://schemas.microsoft.com/office/drawing/2014/main" id="{850030C1-D05E-80F5-0980-79DF246F26C9}"/>
              </a:ext>
            </a:extLst>
          </p:cNvPr>
          <p:cNvSpPr/>
          <p:nvPr/>
        </p:nvSpPr>
        <p:spPr>
          <a:xfrm flipH="1">
            <a:off x="2936649" y="5707028"/>
            <a:ext cx="324955" cy="351329"/>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E4A2797-ABF7-9703-1B72-E487C594689B}"/>
              </a:ext>
            </a:extLst>
          </p:cNvPr>
          <p:cNvSpPr txBox="1"/>
          <p:nvPr/>
        </p:nvSpPr>
        <p:spPr>
          <a:xfrm>
            <a:off x="4158291" y="4934945"/>
            <a:ext cx="1968758" cy="717628"/>
          </a:xfrm>
          <a:prstGeom prst="rect">
            <a:avLst/>
          </a:prstGeom>
          <a:solidFill>
            <a:schemeClr val="bg2">
              <a:lumMod val="20000"/>
              <a:lumOff val="80000"/>
            </a:schemeClr>
          </a:solidFill>
          <a:ln w="25400">
            <a:noFill/>
          </a:ln>
        </p:spPr>
        <p:txBody>
          <a:bodyPr wrap="square" rtlCol="0">
            <a:noAutofit/>
          </a:bodyPr>
          <a:lstStyle/>
          <a:p>
            <a:pPr algn="ctr"/>
            <a:r>
              <a:rPr lang="fr-FR" sz="1400" b="1" dirty="0">
                <a:solidFill>
                  <a:srgbClr val="002060"/>
                </a:solidFill>
                <a:latin typeface="Cambria Math" panose="02040503050406030204" pitchFamily="18" charset="0"/>
                <a:ea typeface="Cambria Math" panose="02040503050406030204" pitchFamily="18" charset="0"/>
              </a:rPr>
              <a:t>Objective 3 :</a:t>
            </a:r>
            <a:r>
              <a:rPr lang="fr-FR" sz="1400" dirty="0">
                <a:solidFill>
                  <a:srgbClr val="002060"/>
                </a:solidFill>
                <a:latin typeface="Cambria Math" panose="02040503050406030204" pitchFamily="18" charset="0"/>
                <a:ea typeface="Cambria Math" panose="02040503050406030204" pitchFamily="18" charset="0"/>
              </a:rPr>
              <a:t> calibration of </a:t>
            </a:r>
            <a:r>
              <a:rPr lang="fr-FR" sz="1400" b="1" dirty="0">
                <a:solidFill>
                  <a:srgbClr val="002060"/>
                </a:solidFill>
                <a:latin typeface="Cambria Math" panose="02040503050406030204" pitchFamily="18" charset="0"/>
                <a:ea typeface="Cambria Math" panose="02040503050406030204" pitchFamily="18" charset="0"/>
              </a:rPr>
              <a:t>Surface </a:t>
            </a:r>
            <a:r>
              <a:rPr lang="fr-FR" sz="1400" b="1" dirty="0" err="1">
                <a:solidFill>
                  <a:srgbClr val="002060"/>
                </a:solidFill>
                <a:latin typeface="Cambria Math" panose="02040503050406030204" pitchFamily="18" charset="0"/>
                <a:ea typeface="Cambria Math" panose="02040503050406030204" pitchFamily="18" charset="0"/>
              </a:rPr>
              <a:t>Brightness</a:t>
            </a:r>
            <a:r>
              <a:rPr lang="fr-FR" sz="1400" b="1" dirty="0">
                <a:solidFill>
                  <a:srgbClr val="002060"/>
                </a:solidFill>
                <a:latin typeface="Cambria Math" panose="02040503050406030204" pitchFamily="18" charset="0"/>
                <a:ea typeface="Cambria Math" panose="02040503050406030204" pitchFamily="18" charset="0"/>
              </a:rPr>
              <a:t> </a:t>
            </a:r>
            <a:r>
              <a:rPr lang="fr-FR" sz="1400" b="1" dirty="0" err="1">
                <a:solidFill>
                  <a:srgbClr val="002060"/>
                </a:solidFill>
                <a:latin typeface="Cambria Math" panose="02040503050406030204" pitchFamily="18" charset="0"/>
                <a:ea typeface="Cambria Math" panose="02040503050406030204" pitchFamily="18" charset="0"/>
              </a:rPr>
              <a:t>Color</a:t>
            </a:r>
            <a:r>
              <a:rPr lang="fr-FR" sz="1400" b="1" dirty="0">
                <a:solidFill>
                  <a:srgbClr val="002060"/>
                </a:solidFill>
                <a:latin typeface="Cambria Math" panose="02040503050406030204" pitchFamily="18" charset="0"/>
                <a:ea typeface="Cambria Math" panose="02040503050406030204" pitchFamily="18" charset="0"/>
              </a:rPr>
              <a:t> Relations </a:t>
            </a:r>
            <a:r>
              <a:rPr lang="fr-FR" sz="1400" dirty="0">
                <a:solidFill>
                  <a:srgbClr val="002060"/>
                </a:solidFill>
                <a:latin typeface="Cambria Math" panose="02040503050406030204" pitchFamily="18" charset="0"/>
                <a:ea typeface="Cambria Math" panose="02040503050406030204" pitchFamily="18" charset="0"/>
              </a:rPr>
              <a:t>(SBCR)</a:t>
            </a:r>
            <a:endParaRPr lang="fr-FR" sz="1600" b="1" dirty="0">
              <a:solidFill>
                <a:srgbClr val="002060"/>
              </a:solidFill>
            </a:endParaRPr>
          </a:p>
        </p:txBody>
      </p:sp>
      <p:sp>
        <p:nvSpPr>
          <p:cNvPr id="12" name="Flèche vers le haut 19">
            <a:extLst>
              <a:ext uri="{FF2B5EF4-FFF2-40B4-BE49-F238E27FC236}">
                <a16:creationId xmlns:a16="http://schemas.microsoft.com/office/drawing/2014/main" id="{C9BFE72D-156C-96F1-8274-B861CFF1CF6D}"/>
              </a:ext>
            </a:extLst>
          </p:cNvPr>
          <p:cNvSpPr/>
          <p:nvPr/>
        </p:nvSpPr>
        <p:spPr>
          <a:xfrm>
            <a:off x="4990735" y="5686620"/>
            <a:ext cx="132958" cy="35624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haut 20">
            <a:extLst>
              <a:ext uri="{FF2B5EF4-FFF2-40B4-BE49-F238E27FC236}">
                <a16:creationId xmlns:a16="http://schemas.microsoft.com/office/drawing/2014/main" id="{E5665C56-335D-11F7-0212-D778642E133B}"/>
              </a:ext>
            </a:extLst>
          </p:cNvPr>
          <p:cNvSpPr/>
          <p:nvPr/>
        </p:nvSpPr>
        <p:spPr>
          <a:xfrm rot="3040906">
            <a:off x="1880517" y="3352863"/>
            <a:ext cx="215172" cy="455005"/>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haut 21">
            <a:extLst>
              <a:ext uri="{FF2B5EF4-FFF2-40B4-BE49-F238E27FC236}">
                <a16:creationId xmlns:a16="http://schemas.microsoft.com/office/drawing/2014/main" id="{714860AA-C510-471D-35A9-EFA613D7B8A9}"/>
              </a:ext>
            </a:extLst>
          </p:cNvPr>
          <p:cNvSpPr/>
          <p:nvPr/>
        </p:nvSpPr>
        <p:spPr>
          <a:xfrm>
            <a:off x="4984480" y="4440517"/>
            <a:ext cx="224440" cy="485853"/>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BF55C93-C544-E715-CE00-97DF5154FA8B}"/>
              </a:ext>
            </a:extLst>
          </p:cNvPr>
          <p:cNvSpPr txBox="1"/>
          <p:nvPr/>
        </p:nvSpPr>
        <p:spPr>
          <a:xfrm>
            <a:off x="49351" y="3826790"/>
            <a:ext cx="1877408" cy="597219"/>
          </a:xfrm>
          <a:prstGeom prst="rect">
            <a:avLst/>
          </a:prstGeom>
          <a:solidFill>
            <a:schemeClr val="bg2">
              <a:lumMod val="40000"/>
              <a:lumOff val="60000"/>
            </a:schemeClr>
          </a:solidFill>
          <a:ln w="25400">
            <a:noFill/>
          </a:ln>
        </p:spPr>
        <p:txBody>
          <a:bodyPr wrap="square" rtlCol="0">
            <a:spAutoFit/>
          </a:bodyPr>
          <a:lstStyle/>
          <a:p>
            <a:pPr algn="ctr"/>
            <a:r>
              <a:rPr lang="fr-FR" sz="1600" b="1" dirty="0" err="1"/>
              <a:t>Stellar</a:t>
            </a:r>
            <a:r>
              <a:rPr lang="fr-FR" sz="1600" b="1" dirty="0"/>
              <a:t> </a:t>
            </a:r>
            <a:r>
              <a:rPr lang="fr-FR" sz="1600" b="1" dirty="0" err="1"/>
              <a:t>evolution</a:t>
            </a:r>
            <a:r>
              <a:rPr lang="fr-FR" sz="1600" b="1" dirty="0"/>
              <a:t> </a:t>
            </a:r>
          </a:p>
          <a:p>
            <a:pPr algn="ctr"/>
            <a:r>
              <a:rPr lang="fr-FR" sz="1600" b="1" dirty="0"/>
              <a:t>Age</a:t>
            </a:r>
          </a:p>
        </p:txBody>
      </p:sp>
      <p:sp>
        <p:nvSpPr>
          <p:cNvPr id="16" name="Flèche vers le haut 23">
            <a:extLst>
              <a:ext uri="{FF2B5EF4-FFF2-40B4-BE49-F238E27FC236}">
                <a16:creationId xmlns:a16="http://schemas.microsoft.com/office/drawing/2014/main" id="{9F485C69-DB67-4D9E-C3D1-09C5288F7FF6}"/>
              </a:ext>
            </a:extLst>
          </p:cNvPr>
          <p:cNvSpPr/>
          <p:nvPr/>
        </p:nvSpPr>
        <p:spPr>
          <a:xfrm>
            <a:off x="2936649" y="2235034"/>
            <a:ext cx="262316" cy="929430"/>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2"/>
              </a:solidFill>
              <a:highlight>
                <a:srgbClr val="FFFF00"/>
              </a:highlight>
            </a:endParaRPr>
          </a:p>
        </p:txBody>
      </p:sp>
      <p:sp>
        <p:nvSpPr>
          <p:cNvPr id="17" name="Flèche vers le haut 24">
            <a:extLst>
              <a:ext uri="{FF2B5EF4-FFF2-40B4-BE49-F238E27FC236}">
                <a16:creationId xmlns:a16="http://schemas.microsoft.com/office/drawing/2014/main" id="{E982BE37-60BE-DAB2-2674-ED3317B249D4}"/>
              </a:ext>
            </a:extLst>
          </p:cNvPr>
          <p:cNvSpPr/>
          <p:nvPr/>
        </p:nvSpPr>
        <p:spPr>
          <a:xfrm>
            <a:off x="763319" y="4412807"/>
            <a:ext cx="185254" cy="524993"/>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7B2F1428-F95F-FDFD-B1CC-433F476A3C94}"/>
              </a:ext>
            </a:extLst>
          </p:cNvPr>
          <p:cNvSpPr txBox="1"/>
          <p:nvPr/>
        </p:nvSpPr>
        <p:spPr>
          <a:xfrm>
            <a:off x="2460835" y="2435434"/>
            <a:ext cx="1208468" cy="584775"/>
          </a:xfrm>
          <a:prstGeom prst="rect">
            <a:avLst/>
          </a:prstGeom>
          <a:solidFill>
            <a:schemeClr val="bg2">
              <a:lumMod val="60000"/>
              <a:lumOff val="40000"/>
            </a:schemeClr>
          </a:solidFill>
          <a:ln w="25400">
            <a:noFill/>
          </a:ln>
        </p:spPr>
        <p:txBody>
          <a:bodyPr wrap="square" rtlCol="0">
            <a:spAutoFit/>
          </a:bodyPr>
          <a:lstStyle/>
          <a:p>
            <a:pPr algn="ctr"/>
            <a:r>
              <a:rPr lang="fr-FR" sz="1600" b="1" dirty="0"/>
              <a:t>Transit of </a:t>
            </a:r>
            <a:r>
              <a:rPr lang="fr-FR" sz="1600" b="1" dirty="0" err="1"/>
              <a:t>exoplanets</a:t>
            </a:r>
            <a:endParaRPr lang="fr-FR" sz="1600" b="1" dirty="0"/>
          </a:p>
        </p:txBody>
      </p:sp>
      <p:sp>
        <p:nvSpPr>
          <p:cNvPr id="19" name="ZoneTexte 18">
            <a:extLst>
              <a:ext uri="{FF2B5EF4-FFF2-40B4-BE49-F238E27FC236}">
                <a16:creationId xmlns:a16="http://schemas.microsoft.com/office/drawing/2014/main" id="{0B2F9237-0C0D-7D3F-5693-A7B988244523}"/>
              </a:ext>
            </a:extLst>
          </p:cNvPr>
          <p:cNvSpPr txBox="1"/>
          <p:nvPr/>
        </p:nvSpPr>
        <p:spPr>
          <a:xfrm>
            <a:off x="4315314" y="3778897"/>
            <a:ext cx="1409700" cy="584775"/>
          </a:xfrm>
          <a:prstGeom prst="rect">
            <a:avLst/>
          </a:prstGeom>
          <a:solidFill>
            <a:schemeClr val="bg2">
              <a:lumMod val="40000"/>
              <a:lumOff val="60000"/>
            </a:schemeClr>
          </a:solidFill>
          <a:ln w="25400">
            <a:noFill/>
          </a:ln>
        </p:spPr>
        <p:txBody>
          <a:bodyPr wrap="square" rtlCol="0">
            <a:spAutoFit/>
          </a:bodyPr>
          <a:lstStyle/>
          <a:p>
            <a:pPr algn="ctr"/>
            <a:r>
              <a:rPr lang="fr-FR" sz="1600" b="1" dirty="0" err="1"/>
              <a:t>From</a:t>
            </a:r>
            <a:r>
              <a:rPr lang="fr-FR" sz="1600" b="1" dirty="0"/>
              <a:t> Bright to </a:t>
            </a:r>
            <a:r>
              <a:rPr lang="fr-FR" sz="1600" b="1" dirty="0" err="1"/>
              <a:t>Faint</a:t>
            </a:r>
            <a:r>
              <a:rPr lang="fr-FR" sz="1600" b="1" dirty="0"/>
              <a:t> stars</a:t>
            </a:r>
          </a:p>
        </p:txBody>
      </p:sp>
      <p:sp>
        <p:nvSpPr>
          <p:cNvPr id="20" name="Flèche vers le haut 27">
            <a:extLst>
              <a:ext uri="{FF2B5EF4-FFF2-40B4-BE49-F238E27FC236}">
                <a16:creationId xmlns:a16="http://schemas.microsoft.com/office/drawing/2014/main" id="{B48C7738-15A1-71D9-37A8-50382EC9D81B}"/>
              </a:ext>
            </a:extLst>
          </p:cNvPr>
          <p:cNvSpPr/>
          <p:nvPr/>
        </p:nvSpPr>
        <p:spPr>
          <a:xfrm rot="18575476">
            <a:off x="3920419" y="3417520"/>
            <a:ext cx="253966" cy="400928"/>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haut 29">
            <a:extLst>
              <a:ext uri="{FF2B5EF4-FFF2-40B4-BE49-F238E27FC236}">
                <a16:creationId xmlns:a16="http://schemas.microsoft.com/office/drawing/2014/main" id="{AA8F9A2D-68DF-CD2F-6A89-A470F223E42A}"/>
              </a:ext>
            </a:extLst>
          </p:cNvPr>
          <p:cNvSpPr/>
          <p:nvPr/>
        </p:nvSpPr>
        <p:spPr>
          <a:xfrm>
            <a:off x="4972567" y="2235034"/>
            <a:ext cx="262317" cy="1417432"/>
          </a:xfrm>
          <a:prstGeom prst="up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924681B7-B8CD-226A-D35D-6C5D2613FA6D}"/>
              </a:ext>
            </a:extLst>
          </p:cNvPr>
          <p:cNvSpPr txBox="1"/>
          <p:nvPr/>
        </p:nvSpPr>
        <p:spPr>
          <a:xfrm>
            <a:off x="4492466" y="2440474"/>
            <a:ext cx="1208468" cy="584775"/>
          </a:xfrm>
          <a:prstGeom prst="rect">
            <a:avLst/>
          </a:prstGeom>
          <a:solidFill>
            <a:schemeClr val="bg2">
              <a:lumMod val="60000"/>
              <a:lumOff val="40000"/>
            </a:schemeClr>
          </a:solidFill>
          <a:ln w="25400">
            <a:noFill/>
          </a:ln>
        </p:spPr>
        <p:txBody>
          <a:bodyPr wrap="square" rtlCol="0">
            <a:spAutoFit/>
          </a:bodyPr>
          <a:lstStyle/>
          <a:p>
            <a:pPr algn="ctr"/>
            <a:r>
              <a:rPr lang="fr-FR" sz="1600" b="1" dirty="0"/>
              <a:t>Transit of stars </a:t>
            </a:r>
          </a:p>
        </p:txBody>
      </p:sp>
      <p:grpSp>
        <p:nvGrpSpPr>
          <p:cNvPr id="23" name="Groupe 22">
            <a:extLst>
              <a:ext uri="{FF2B5EF4-FFF2-40B4-BE49-F238E27FC236}">
                <a16:creationId xmlns:a16="http://schemas.microsoft.com/office/drawing/2014/main" id="{BFA52D5D-F1BD-061E-8D01-63668D1E84F3}"/>
              </a:ext>
            </a:extLst>
          </p:cNvPr>
          <p:cNvGrpSpPr/>
          <p:nvPr/>
        </p:nvGrpSpPr>
        <p:grpSpPr>
          <a:xfrm>
            <a:off x="5857232" y="4074025"/>
            <a:ext cx="3031588" cy="2514371"/>
            <a:chOff x="7414108" y="3544256"/>
            <a:chExt cx="3474349" cy="2514371"/>
          </a:xfrm>
        </p:grpSpPr>
        <p:sp>
          <p:nvSpPr>
            <p:cNvPr id="24" name="ZoneTexte 23">
              <a:extLst>
                <a:ext uri="{FF2B5EF4-FFF2-40B4-BE49-F238E27FC236}">
                  <a16:creationId xmlns:a16="http://schemas.microsoft.com/office/drawing/2014/main" id="{E46FAF69-15ED-0B34-52DC-6808280780D8}"/>
                </a:ext>
              </a:extLst>
            </p:cNvPr>
            <p:cNvSpPr txBox="1"/>
            <p:nvPr/>
          </p:nvSpPr>
          <p:spPr>
            <a:xfrm>
              <a:off x="8398241" y="3544256"/>
              <a:ext cx="2490216" cy="461665"/>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200" b="1" dirty="0">
                  <a:latin typeface="Cambria Math" panose="02040503050406030204" pitchFamily="18" charset="0"/>
                  <a:ea typeface="Cambria Math" panose="02040503050406030204" pitchFamily="18" charset="0"/>
                </a:rPr>
                <a:t>Objective 4 :</a:t>
              </a:r>
              <a:r>
                <a:rPr lang="fr-FR" sz="1200" dirty="0">
                  <a:latin typeface="Cambria Math" panose="02040503050406030204" pitchFamily="18" charset="0"/>
                  <a:ea typeface="Cambria Math" panose="02040503050406030204" pitchFamily="18" charset="0"/>
                </a:rPr>
                <a:t> </a:t>
              </a:r>
              <a:r>
                <a:rPr lang="fr-FR" sz="1200" b="1" dirty="0" err="1">
                  <a:latin typeface="Cambria Math" panose="02040503050406030204" pitchFamily="18" charset="0"/>
                  <a:ea typeface="Cambria Math" panose="02040503050406030204" pitchFamily="18" charset="0"/>
                </a:rPr>
                <a:t>limb-darkening</a:t>
              </a:r>
              <a:r>
                <a:rPr lang="fr-FR" sz="1200" b="1" dirty="0">
                  <a:latin typeface="Cambria Math" panose="02040503050406030204" pitchFamily="18" charset="0"/>
                  <a:ea typeface="Cambria Math" panose="02040503050406030204" pitchFamily="18" charset="0"/>
                </a:rPr>
                <a:t> </a:t>
              </a:r>
              <a:r>
                <a:rPr lang="fr-FR" sz="1200" dirty="0">
                  <a:latin typeface="Cambria Math" panose="02040503050406030204" pitchFamily="18" charset="0"/>
                  <a:ea typeface="Cambria Math" panose="02040503050406030204" pitchFamily="18" charset="0"/>
                </a:rPr>
                <a:t>over HR </a:t>
              </a:r>
              <a:r>
                <a:rPr lang="fr-FR" sz="1200" dirty="0" err="1">
                  <a:latin typeface="Cambria Math" panose="02040503050406030204" pitchFamily="18" charset="0"/>
                  <a:ea typeface="Cambria Math" panose="02040503050406030204" pitchFamily="18" charset="0"/>
                </a:rPr>
                <a:t>diagram</a:t>
              </a:r>
              <a:endParaRPr lang="fr-FR" sz="1400" b="1" dirty="0"/>
            </a:p>
          </p:txBody>
        </p:sp>
        <p:sp>
          <p:nvSpPr>
            <p:cNvPr id="25" name="ZoneTexte 24">
              <a:extLst>
                <a:ext uri="{FF2B5EF4-FFF2-40B4-BE49-F238E27FC236}">
                  <a16:creationId xmlns:a16="http://schemas.microsoft.com/office/drawing/2014/main" id="{40BF2CD2-0613-0B73-4F28-EAA2C5351F7D}"/>
                </a:ext>
              </a:extLst>
            </p:cNvPr>
            <p:cNvSpPr txBox="1"/>
            <p:nvPr/>
          </p:nvSpPr>
          <p:spPr>
            <a:xfrm>
              <a:off x="8420215" y="4235292"/>
              <a:ext cx="2468242" cy="64633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200" b="1" dirty="0">
                  <a:latin typeface="Cambria Math" panose="02040503050406030204" pitchFamily="18" charset="0"/>
                  <a:ea typeface="Cambria Math" panose="02040503050406030204" pitchFamily="18" charset="0"/>
                </a:rPr>
                <a:t>Objective 5 :</a:t>
              </a:r>
              <a:r>
                <a:rPr lang="fr-FR" sz="1200" dirty="0">
                  <a:latin typeface="Cambria Math" panose="02040503050406030204" pitchFamily="18" charset="0"/>
                  <a:ea typeface="Cambria Math" panose="02040503050406030204" pitchFamily="18" charset="0"/>
                </a:rPr>
                <a:t> </a:t>
              </a:r>
              <a:r>
                <a:rPr lang="fr-FR" sz="1200" b="1" dirty="0" err="1">
                  <a:latin typeface="Cambria Math" panose="02040503050406030204" pitchFamily="18" charset="0"/>
                  <a:ea typeface="Cambria Math" panose="02040503050406030204" pitchFamily="18" charset="0"/>
                </a:rPr>
                <a:t>Stellar</a:t>
              </a:r>
              <a:r>
                <a:rPr lang="fr-FR" sz="1200" b="1" dirty="0">
                  <a:latin typeface="Cambria Math" panose="02040503050406030204" pitchFamily="18" charset="0"/>
                  <a:ea typeface="Cambria Math" panose="02040503050406030204" pitchFamily="18" charset="0"/>
                </a:rPr>
                <a:t> </a:t>
              </a:r>
              <a:r>
                <a:rPr lang="fr-FR" sz="1200" b="1" dirty="0" err="1">
                  <a:latin typeface="Cambria Math" panose="02040503050406030204" pitchFamily="18" charset="0"/>
                  <a:ea typeface="Cambria Math" panose="02040503050406030204" pitchFamily="18" charset="0"/>
                </a:rPr>
                <a:t>activity</a:t>
              </a:r>
              <a:r>
                <a:rPr lang="fr-FR" sz="1200" b="1" dirty="0">
                  <a:latin typeface="Cambria Math" panose="02040503050406030204" pitchFamily="18" charset="0"/>
                  <a:ea typeface="Cambria Math" panose="02040503050406030204" pitchFamily="18" charset="0"/>
                </a:rPr>
                <a:t> </a:t>
              </a:r>
              <a:r>
                <a:rPr lang="fr-FR" sz="1200" dirty="0">
                  <a:latin typeface="Cambria Math" panose="02040503050406030204" pitchFamily="18" charset="0"/>
                  <a:ea typeface="Cambria Math" panose="02040503050406030204" pitchFamily="18" charset="0"/>
                </a:rPr>
                <a:t>over the HR </a:t>
              </a:r>
              <a:r>
                <a:rPr lang="fr-FR" sz="1200" dirty="0" err="1">
                  <a:latin typeface="Cambria Math" panose="02040503050406030204" pitchFamily="18" charset="0"/>
                  <a:ea typeface="Cambria Math" panose="02040503050406030204" pitchFamily="18" charset="0"/>
                </a:rPr>
                <a:t>diagram</a:t>
              </a:r>
              <a:r>
                <a:rPr lang="fr-FR" sz="1200" dirty="0">
                  <a:latin typeface="Cambria Math" panose="02040503050406030204" pitchFamily="18" charset="0"/>
                  <a:ea typeface="Cambria Math" panose="02040503050406030204" pitchFamily="18" charset="0"/>
                </a:rPr>
                <a:t>: binarity, rotation, </a:t>
              </a:r>
              <a:r>
                <a:rPr lang="fr-FR" sz="1200" dirty="0" err="1">
                  <a:latin typeface="Cambria Math" panose="02040503050406030204" pitchFamily="18" charset="0"/>
                  <a:ea typeface="Cambria Math" panose="02040503050406030204" pitchFamily="18" charset="0"/>
                </a:rPr>
                <a:t>wind</a:t>
              </a:r>
              <a:r>
                <a:rPr lang="fr-FR" sz="1200" dirty="0">
                  <a:latin typeface="Cambria Math" panose="02040503050406030204" pitchFamily="18" charset="0"/>
                  <a:ea typeface="Cambria Math" panose="02040503050406030204" pitchFamily="18" charset="0"/>
                </a:rPr>
                <a:t> &amp; </a:t>
              </a:r>
              <a:r>
                <a:rPr lang="fr-FR" sz="1200" dirty="0" err="1">
                  <a:latin typeface="Cambria Math" panose="02040503050406030204" pitchFamily="18" charset="0"/>
                  <a:ea typeface="Cambria Math" panose="02040503050406030204" pitchFamily="18" charset="0"/>
                </a:rPr>
                <a:t>environment</a:t>
              </a:r>
              <a:endParaRPr lang="fr-FR" sz="1400" b="1" dirty="0"/>
            </a:p>
          </p:txBody>
        </p:sp>
        <p:sp>
          <p:nvSpPr>
            <p:cNvPr id="26" name="Flèche vers le haut 34">
              <a:extLst>
                <a:ext uri="{FF2B5EF4-FFF2-40B4-BE49-F238E27FC236}">
                  <a16:creationId xmlns:a16="http://schemas.microsoft.com/office/drawing/2014/main" id="{78D6D4FB-C737-A653-2C01-BBB0EC69E60C}"/>
                </a:ext>
              </a:extLst>
            </p:cNvPr>
            <p:cNvSpPr/>
            <p:nvPr/>
          </p:nvSpPr>
          <p:spPr>
            <a:xfrm rot="16200000">
              <a:off x="7735473" y="5485719"/>
              <a:ext cx="156022" cy="798752"/>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haut 35">
              <a:extLst>
                <a:ext uri="{FF2B5EF4-FFF2-40B4-BE49-F238E27FC236}">
                  <a16:creationId xmlns:a16="http://schemas.microsoft.com/office/drawing/2014/main" id="{6D800BA2-6958-F73C-C6C0-BC87075305E3}"/>
                </a:ext>
              </a:extLst>
            </p:cNvPr>
            <p:cNvSpPr/>
            <p:nvPr/>
          </p:nvSpPr>
          <p:spPr>
            <a:xfrm rot="10800000">
              <a:off x="9530380" y="5091952"/>
              <a:ext cx="132958" cy="356247"/>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C48892CD-9D01-6009-0970-0832CA086A3A}"/>
                </a:ext>
              </a:extLst>
            </p:cNvPr>
            <p:cNvSpPr txBox="1"/>
            <p:nvPr/>
          </p:nvSpPr>
          <p:spPr>
            <a:xfrm>
              <a:off x="8631462" y="5750850"/>
              <a:ext cx="2122953" cy="307777"/>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400" b="1" dirty="0">
                  <a:latin typeface="Cambria Math" panose="02040503050406030204" pitchFamily="18" charset="0"/>
                  <a:ea typeface="Cambria Math" panose="02040503050406030204" pitchFamily="18" charset="0"/>
                </a:rPr>
                <a:t>Control of </a:t>
              </a:r>
              <a:r>
                <a:rPr lang="fr-FR" sz="1400" b="1" dirty="0" err="1">
                  <a:latin typeface="Cambria Math" panose="02040503050406030204" pitchFamily="18" charset="0"/>
                  <a:ea typeface="Cambria Math" panose="02040503050406030204" pitchFamily="18" charset="0"/>
                </a:rPr>
                <a:t>systematics</a:t>
              </a:r>
              <a:endParaRPr lang="fr-FR" sz="1600" b="1" dirty="0"/>
            </a:p>
          </p:txBody>
        </p:sp>
      </p:grpSp>
      <p:sp>
        <p:nvSpPr>
          <p:cNvPr id="29" name="ZoneTexte 28">
            <a:extLst>
              <a:ext uri="{FF2B5EF4-FFF2-40B4-BE49-F238E27FC236}">
                <a16:creationId xmlns:a16="http://schemas.microsoft.com/office/drawing/2014/main" id="{787AC78C-7BA9-2C78-AA78-C157D780E66C}"/>
              </a:ext>
            </a:extLst>
          </p:cNvPr>
          <p:cNvSpPr txBox="1"/>
          <p:nvPr/>
        </p:nvSpPr>
        <p:spPr>
          <a:xfrm>
            <a:off x="6326709" y="2507534"/>
            <a:ext cx="249985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Strong links with:</a:t>
            </a:r>
          </a:p>
          <a:p>
            <a:r>
              <a:rPr lang="en-GB" b="1" dirty="0"/>
              <a:t>- ESA/PLATO mission</a:t>
            </a:r>
          </a:p>
          <a:p>
            <a:r>
              <a:rPr lang="en-GB" b="1" dirty="0"/>
              <a:t>- Araucaria program</a:t>
            </a:r>
          </a:p>
        </p:txBody>
      </p:sp>
      <p:sp>
        <p:nvSpPr>
          <p:cNvPr id="30" name="ZoneTexte 29">
            <a:extLst>
              <a:ext uri="{FF2B5EF4-FFF2-40B4-BE49-F238E27FC236}">
                <a16:creationId xmlns:a16="http://schemas.microsoft.com/office/drawing/2014/main" id="{740254B1-8E9D-3996-2C51-03F23F24D602}"/>
              </a:ext>
            </a:extLst>
          </p:cNvPr>
          <p:cNvSpPr txBox="1"/>
          <p:nvPr/>
        </p:nvSpPr>
        <p:spPr>
          <a:xfrm>
            <a:off x="1749572" y="1690688"/>
            <a:ext cx="2428562" cy="584775"/>
          </a:xfrm>
          <a:prstGeom prst="rect">
            <a:avLst/>
          </a:prstGeom>
          <a:noFill/>
          <a:ln w="25400">
            <a:noFill/>
          </a:ln>
        </p:spPr>
        <p:txBody>
          <a:bodyPr wrap="square" rtlCol="0">
            <a:spAutoFit/>
          </a:bodyPr>
          <a:lstStyle/>
          <a:p>
            <a:pPr algn="ctr"/>
            <a:r>
              <a:rPr lang="fr-FR" sz="1600" b="1" dirty="0">
                <a:solidFill>
                  <a:srgbClr val="92D050"/>
                </a:solidFill>
              </a:rPr>
              <a:t>radius, mass and </a:t>
            </a:r>
            <a:r>
              <a:rPr lang="fr-FR" sz="1600" b="1" dirty="0" err="1">
                <a:solidFill>
                  <a:srgbClr val="92D050"/>
                </a:solidFill>
              </a:rPr>
              <a:t>age</a:t>
            </a:r>
            <a:r>
              <a:rPr lang="fr-FR" sz="1600" b="1" dirty="0">
                <a:solidFill>
                  <a:srgbClr val="92D050"/>
                </a:solidFill>
              </a:rPr>
              <a:t> of </a:t>
            </a:r>
            <a:r>
              <a:rPr lang="fr-FR" sz="1600" b="1" dirty="0" err="1">
                <a:solidFill>
                  <a:srgbClr val="92D050"/>
                </a:solidFill>
              </a:rPr>
              <a:t>planets</a:t>
            </a:r>
            <a:r>
              <a:rPr lang="fr-FR" sz="1600" b="1" dirty="0">
                <a:solidFill>
                  <a:srgbClr val="92D050"/>
                </a:solidFill>
              </a:rPr>
              <a:t> </a:t>
            </a:r>
          </a:p>
        </p:txBody>
      </p:sp>
      <p:sp>
        <p:nvSpPr>
          <p:cNvPr id="31" name="ZoneTexte 30">
            <a:extLst>
              <a:ext uri="{FF2B5EF4-FFF2-40B4-BE49-F238E27FC236}">
                <a16:creationId xmlns:a16="http://schemas.microsoft.com/office/drawing/2014/main" id="{939B28E8-1B64-5934-AE68-273ED4C8DF81}"/>
              </a:ext>
            </a:extLst>
          </p:cNvPr>
          <p:cNvSpPr txBox="1"/>
          <p:nvPr/>
        </p:nvSpPr>
        <p:spPr>
          <a:xfrm>
            <a:off x="3995693" y="1714807"/>
            <a:ext cx="2305195" cy="584775"/>
          </a:xfrm>
          <a:prstGeom prst="rect">
            <a:avLst/>
          </a:prstGeom>
          <a:noFill/>
          <a:ln w="25400">
            <a:noFill/>
          </a:ln>
        </p:spPr>
        <p:txBody>
          <a:bodyPr wrap="square" rtlCol="0">
            <a:spAutoFit/>
          </a:bodyPr>
          <a:lstStyle/>
          <a:p>
            <a:pPr algn="ctr"/>
            <a:r>
              <a:rPr lang="fr-FR" sz="1600" b="1" dirty="0">
                <a:solidFill>
                  <a:srgbClr val="92D050"/>
                </a:solidFill>
              </a:rPr>
              <a:t>distances in </a:t>
            </a:r>
            <a:r>
              <a:rPr lang="fr-FR" sz="1600" b="1" dirty="0" err="1">
                <a:solidFill>
                  <a:srgbClr val="92D050"/>
                </a:solidFill>
              </a:rPr>
              <a:t>Universe</a:t>
            </a:r>
            <a:r>
              <a:rPr lang="fr-FR" sz="1600" b="1" dirty="0">
                <a:solidFill>
                  <a:srgbClr val="92D050"/>
                </a:solidFill>
              </a:rPr>
              <a:t> (Ho)</a:t>
            </a:r>
          </a:p>
        </p:txBody>
      </p:sp>
      <p:pic>
        <p:nvPicPr>
          <p:cNvPr id="32" name="Image 31">
            <a:extLst>
              <a:ext uri="{FF2B5EF4-FFF2-40B4-BE49-F238E27FC236}">
                <a16:creationId xmlns:a16="http://schemas.microsoft.com/office/drawing/2014/main" id="{AE69D646-5470-AD56-BA7A-2C41FA04D83E}"/>
              </a:ext>
            </a:extLst>
          </p:cNvPr>
          <p:cNvPicPr>
            <a:picLocks noChangeAspect="1"/>
          </p:cNvPicPr>
          <p:nvPr/>
        </p:nvPicPr>
        <p:blipFill>
          <a:blip r:embed="rId6"/>
          <a:stretch>
            <a:fillRect/>
          </a:stretch>
        </p:blipFill>
        <p:spPr>
          <a:xfrm>
            <a:off x="10584141" y="827941"/>
            <a:ext cx="671445" cy="756654"/>
          </a:xfrm>
          <a:prstGeom prst="rect">
            <a:avLst/>
          </a:prstGeom>
        </p:spPr>
      </p:pic>
      <p:pic>
        <p:nvPicPr>
          <p:cNvPr id="33" name="Image 32">
            <a:extLst>
              <a:ext uri="{FF2B5EF4-FFF2-40B4-BE49-F238E27FC236}">
                <a16:creationId xmlns:a16="http://schemas.microsoft.com/office/drawing/2014/main" id="{F99BC11C-0522-5F6F-B570-23C5620392AD}"/>
              </a:ext>
            </a:extLst>
          </p:cNvPr>
          <p:cNvPicPr>
            <a:picLocks noChangeAspect="1"/>
          </p:cNvPicPr>
          <p:nvPr/>
        </p:nvPicPr>
        <p:blipFill rotWithShape="1">
          <a:blip r:embed="rId7">
            <a:extLst>
              <a:ext uri="{28A0092B-C50C-407E-A947-70E740481C1C}">
                <a14:useLocalDpi xmlns:a14="http://schemas.microsoft.com/office/drawing/2010/main" val="0"/>
              </a:ext>
            </a:extLst>
          </a:blip>
          <a:srcRect l="23299" t="16708" r="19479" b="42154"/>
          <a:stretch/>
        </p:blipFill>
        <p:spPr>
          <a:xfrm>
            <a:off x="11288752" y="825384"/>
            <a:ext cx="776184" cy="802414"/>
          </a:xfrm>
          <a:prstGeom prst="rect">
            <a:avLst/>
          </a:prstGeom>
        </p:spPr>
      </p:pic>
      <p:pic>
        <p:nvPicPr>
          <p:cNvPr id="34" name="Image 33" descr="Une image contenant personne, mur, cravate, intérieur&#10;&#10;Description générée automatiquement">
            <a:extLst>
              <a:ext uri="{FF2B5EF4-FFF2-40B4-BE49-F238E27FC236}">
                <a16:creationId xmlns:a16="http://schemas.microsoft.com/office/drawing/2014/main" id="{9FBDE19F-37B6-A8AC-F117-DEEC985DD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8448" y="1639150"/>
            <a:ext cx="671445" cy="857901"/>
          </a:xfrm>
          <a:prstGeom prst="rect">
            <a:avLst/>
          </a:prstGeom>
        </p:spPr>
      </p:pic>
      <p:pic>
        <p:nvPicPr>
          <p:cNvPr id="36" name="Image 35">
            <a:extLst>
              <a:ext uri="{FF2B5EF4-FFF2-40B4-BE49-F238E27FC236}">
                <a16:creationId xmlns:a16="http://schemas.microsoft.com/office/drawing/2014/main" id="{10DF60FF-CB87-2043-502E-FC704E046B62}"/>
              </a:ext>
            </a:extLst>
          </p:cNvPr>
          <p:cNvPicPr>
            <a:picLocks noChangeAspect="1"/>
          </p:cNvPicPr>
          <p:nvPr/>
        </p:nvPicPr>
        <p:blipFill rotWithShape="1">
          <a:blip r:embed="rId9"/>
          <a:srcRect l="12193" t="9777" r="10354" b="12563"/>
          <a:stretch/>
        </p:blipFill>
        <p:spPr>
          <a:xfrm>
            <a:off x="9784178" y="825258"/>
            <a:ext cx="759987" cy="762020"/>
          </a:xfrm>
          <a:prstGeom prst="rect">
            <a:avLst/>
          </a:prstGeom>
        </p:spPr>
      </p:pic>
      <p:pic>
        <p:nvPicPr>
          <p:cNvPr id="42" name="Image 41">
            <a:extLst>
              <a:ext uri="{FF2B5EF4-FFF2-40B4-BE49-F238E27FC236}">
                <a16:creationId xmlns:a16="http://schemas.microsoft.com/office/drawing/2014/main" id="{2024C0A9-32D8-740D-CD8E-0678CF372DAD}"/>
              </a:ext>
            </a:extLst>
          </p:cNvPr>
          <p:cNvPicPr>
            <a:picLocks noChangeAspect="1"/>
          </p:cNvPicPr>
          <p:nvPr/>
        </p:nvPicPr>
        <p:blipFill>
          <a:blip r:embed="rId10"/>
          <a:stretch>
            <a:fillRect/>
          </a:stretch>
        </p:blipFill>
        <p:spPr>
          <a:xfrm>
            <a:off x="11285087" y="3550862"/>
            <a:ext cx="675545" cy="849880"/>
          </a:xfrm>
          <a:prstGeom prst="rect">
            <a:avLst/>
          </a:prstGeom>
        </p:spPr>
      </p:pic>
      <p:pic>
        <p:nvPicPr>
          <p:cNvPr id="43" name="Image 42">
            <a:extLst>
              <a:ext uri="{FF2B5EF4-FFF2-40B4-BE49-F238E27FC236}">
                <a16:creationId xmlns:a16="http://schemas.microsoft.com/office/drawing/2014/main" id="{9B877A44-B842-6735-47F9-C4033AF9AA74}"/>
              </a:ext>
            </a:extLst>
          </p:cNvPr>
          <p:cNvPicPr>
            <a:picLocks noChangeAspect="1"/>
          </p:cNvPicPr>
          <p:nvPr/>
        </p:nvPicPr>
        <p:blipFill>
          <a:blip r:embed="rId11"/>
          <a:stretch>
            <a:fillRect/>
          </a:stretch>
        </p:blipFill>
        <p:spPr>
          <a:xfrm>
            <a:off x="10493591" y="3555270"/>
            <a:ext cx="711125" cy="849881"/>
          </a:xfrm>
          <a:prstGeom prst="rect">
            <a:avLst/>
          </a:prstGeom>
        </p:spPr>
      </p:pic>
      <p:pic>
        <p:nvPicPr>
          <p:cNvPr id="44" name="Image 43">
            <a:extLst>
              <a:ext uri="{FF2B5EF4-FFF2-40B4-BE49-F238E27FC236}">
                <a16:creationId xmlns:a16="http://schemas.microsoft.com/office/drawing/2014/main" id="{4EA4B8CE-BA04-FABA-D022-7235ED3557A9}"/>
              </a:ext>
            </a:extLst>
          </p:cNvPr>
          <p:cNvPicPr>
            <a:picLocks noChangeAspect="1"/>
          </p:cNvPicPr>
          <p:nvPr/>
        </p:nvPicPr>
        <p:blipFill rotWithShape="1">
          <a:blip r:embed="rId12"/>
          <a:srcRect l="8970" r="6455"/>
          <a:stretch/>
        </p:blipFill>
        <p:spPr>
          <a:xfrm>
            <a:off x="9497976" y="3546795"/>
            <a:ext cx="881909" cy="849880"/>
          </a:xfrm>
          <a:prstGeom prst="rect">
            <a:avLst/>
          </a:prstGeom>
        </p:spPr>
      </p:pic>
      <p:pic>
        <p:nvPicPr>
          <p:cNvPr id="45" name="Image 44">
            <a:extLst>
              <a:ext uri="{FF2B5EF4-FFF2-40B4-BE49-F238E27FC236}">
                <a16:creationId xmlns:a16="http://schemas.microsoft.com/office/drawing/2014/main" id="{7CCA73C7-A1E8-11AB-854D-85364C6C504A}"/>
              </a:ext>
            </a:extLst>
          </p:cNvPr>
          <p:cNvPicPr>
            <a:picLocks noChangeAspect="1"/>
          </p:cNvPicPr>
          <p:nvPr/>
        </p:nvPicPr>
        <p:blipFill>
          <a:blip r:embed="rId13"/>
          <a:stretch>
            <a:fillRect/>
          </a:stretch>
        </p:blipFill>
        <p:spPr>
          <a:xfrm>
            <a:off x="9496895" y="4502879"/>
            <a:ext cx="881909" cy="846982"/>
          </a:xfrm>
          <a:prstGeom prst="rect">
            <a:avLst/>
          </a:prstGeom>
        </p:spPr>
      </p:pic>
      <p:pic>
        <p:nvPicPr>
          <p:cNvPr id="46" name="Image 45">
            <a:extLst>
              <a:ext uri="{FF2B5EF4-FFF2-40B4-BE49-F238E27FC236}">
                <a16:creationId xmlns:a16="http://schemas.microsoft.com/office/drawing/2014/main" id="{02B6D6AB-D005-DE5D-E12E-299FA19C901C}"/>
              </a:ext>
            </a:extLst>
          </p:cNvPr>
          <p:cNvPicPr>
            <a:picLocks noChangeAspect="1"/>
          </p:cNvPicPr>
          <p:nvPr/>
        </p:nvPicPr>
        <p:blipFill>
          <a:blip r:embed="rId14"/>
          <a:stretch>
            <a:fillRect/>
          </a:stretch>
        </p:blipFill>
        <p:spPr>
          <a:xfrm>
            <a:off x="10474237" y="4469578"/>
            <a:ext cx="631998" cy="880283"/>
          </a:xfrm>
          <a:prstGeom prst="rect">
            <a:avLst/>
          </a:prstGeom>
        </p:spPr>
      </p:pic>
      <p:sp>
        <p:nvSpPr>
          <p:cNvPr id="48" name="ZoneTexte 47">
            <a:extLst>
              <a:ext uri="{FF2B5EF4-FFF2-40B4-BE49-F238E27FC236}">
                <a16:creationId xmlns:a16="http://schemas.microsoft.com/office/drawing/2014/main" id="{B45B19EF-C73D-C9AE-B26C-8B260BB052C6}"/>
              </a:ext>
            </a:extLst>
          </p:cNvPr>
          <p:cNvSpPr txBox="1"/>
          <p:nvPr/>
        </p:nvSpPr>
        <p:spPr>
          <a:xfrm>
            <a:off x="9539904" y="393762"/>
            <a:ext cx="6113720" cy="369332"/>
          </a:xfrm>
          <a:prstGeom prst="rect">
            <a:avLst/>
          </a:prstGeom>
          <a:noFill/>
        </p:spPr>
        <p:txBody>
          <a:bodyPr wrap="square">
            <a:spAutoFit/>
          </a:bodyPr>
          <a:lstStyle/>
          <a:p>
            <a:r>
              <a:rPr lang="fr-FR" sz="1800" b="1" dirty="0">
                <a:solidFill>
                  <a:srgbClr val="FFC000"/>
                </a:solidFill>
                <a:latin typeface="Calibri" panose="020F0502020204030204" pitchFamily="34" charset="0"/>
                <a:ea typeface="Calibri" panose="020F0502020204030204" pitchFamily="34" charset="0"/>
                <a:cs typeface="Calibri" panose="020F0502020204030204" pitchFamily="34" charset="0"/>
              </a:rPr>
              <a:t>The ISSP science team</a:t>
            </a:r>
          </a:p>
        </p:txBody>
      </p:sp>
      <p:sp>
        <p:nvSpPr>
          <p:cNvPr id="50" name="ZoneTexte 49">
            <a:extLst>
              <a:ext uri="{FF2B5EF4-FFF2-40B4-BE49-F238E27FC236}">
                <a16:creationId xmlns:a16="http://schemas.microsoft.com/office/drawing/2014/main" id="{1C89E45C-64AF-D89B-7169-0F2E4A013713}"/>
              </a:ext>
            </a:extLst>
          </p:cNvPr>
          <p:cNvSpPr txBox="1"/>
          <p:nvPr/>
        </p:nvSpPr>
        <p:spPr>
          <a:xfrm>
            <a:off x="9452344" y="2456612"/>
            <a:ext cx="3180936" cy="523220"/>
          </a:xfrm>
          <a:prstGeom prst="rect">
            <a:avLst/>
          </a:prstGeom>
          <a:noFill/>
        </p:spPr>
        <p:txBody>
          <a:bodyPr wrap="square">
            <a:spAutoFit/>
          </a:bodyPr>
          <a:lstStyle/>
          <a:p>
            <a:r>
              <a:rPr lang="en-US" sz="1400" dirty="0">
                <a:solidFill>
                  <a:schemeClr val="bg1"/>
                </a:solidFill>
              </a:rPr>
              <a:t>R. </a:t>
            </a:r>
            <a:r>
              <a:rPr lang="en-US" sz="1400" dirty="0" err="1">
                <a:solidFill>
                  <a:schemeClr val="bg1"/>
                </a:solidFill>
              </a:rPr>
              <a:t>Ligi</a:t>
            </a:r>
            <a:r>
              <a:rPr lang="en-US" sz="1400" dirty="0">
                <a:solidFill>
                  <a:schemeClr val="bg1"/>
                </a:solidFill>
              </a:rPr>
              <a:t>, M. </a:t>
            </a:r>
            <a:r>
              <a:rPr lang="en-US" sz="1400" dirty="0" err="1">
                <a:solidFill>
                  <a:schemeClr val="bg1"/>
                </a:solidFill>
              </a:rPr>
              <a:t>Vrard</a:t>
            </a:r>
            <a:r>
              <a:rPr lang="en-US" sz="1400" dirty="0">
                <a:solidFill>
                  <a:schemeClr val="bg1"/>
                </a:solidFill>
              </a:rPr>
              <a:t>, R. </a:t>
            </a:r>
            <a:r>
              <a:rPr lang="en-US" sz="1400" dirty="0" err="1">
                <a:solidFill>
                  <a:schemeClr val="bg1"/>
                </a:solidFill>
              </a:rPr>
              <a:t>Ibañez</a:t>
            </a:r>
            <a:r>
              <a:rPr lang="en-US" sz="1400" dirty="0">
                <a:solidFill>
                  <a:schemeClr val="bg1"/>
                </a:solidFill>
              </a:rPr>
              <a:t>-Bustos, N. </a:t>
            </a:r>
            <a:r>
              <a:rPr lang="en-US" sz="1400" dirty="0" err="1">
                <a:solidFill>
                  <a:schemeClr val="bg1"/>
                </a:solidFill>
              </a:rPr>
              <a:t>Ebrahimkutty</a:t>
            </a:r>
            <a:r>
              <a:rPr lang="en-US" sz="1400" dirty="0">
                <a:solidFill>
                  <a:schemeClr val="bg1"/>
                </a:solidFill>
              </a:rPr>
              <a:t>, J. </a:t>
            </a:r>
            <a:r>
              <a:rPr lang="en-US" sz="1400" dirty="0" err="1">
                <a:solidFill>
                  <a:schemeClr val="bg1"/>
                </a:solidFill>
              </a:rPr>
              <a:t>Jonak</a:t>
            </a:r>
            <a:endParaRPr lang="en-GB" sz="1400" dirty="0">
              <a:solidFill>
                <a:schemeClr val="bg1"/>
              </a:solidFill>
            </a:endParaRPr>
          </a:p>
        </p:txBody>
      </p:sp>
      <p:sp>
        <p:nvSpPr>
          <p:cNvPr id="53" name="ZoneTexte 52">
            <a:extLst>
              <a:ext uri="{FF2B5EF4-FFF2-40B4-BE49-F238E27FC236}">
                <a16:creationId xmlns:a16="http://schemas.microsoft.com/office/drawing/2014/main" id="{98CEECC7-B36A-D9F7-9CE4-3B6CD97CE23E}"/>
              </a:ext>
            </a:extLst>
          </p:cNvPr>
          <p:cNvSpPr txBox="1"/>
          <p:nvPr/>
        </p:nvSpPr>
        <p:spPr>
          <a:xfrm>
            <a:off x="9902958" y="3201786"/>
            <a:ext cx="1932810" cy="369332"/>
          </a:xfrm>
          <a:prstGeom prst="rect">
            <a:avLst/>
          </a:prstGeom>
          <a:noFill/>
        </p:spPr>
        <p:txBody>
          <a:bodyPr wrap="square">
            <a:spAutoFit/>
          </a:bodyPr>
          <a:lstStyle/>
          <a:p>
            <a:r>
              <a:rPr lang="fr-FR" sz="1800" b="1" dirty="0" err="1">
                <a:solidFill>
                  <a:srgbClr val="FFC000"/>
                </a:solidFill>
                <a:latin typeface="Calibri" panose="020F0502020204030204" pitchFamily="34" charset="0"/>
                <a:ea typeface="Calibri" panose="020F0502020204030204" pitchFamily="34" charset="0"/>
                <a:cs typeface="Calibri" panose="020F0502020204030204" pitchFamily="34" charset="0"/>
              </a:rPr>
              <a:t>CoI</a:t>
            </a:r>
            <a:r>
              <a:rPr lang="fr-FR" sz="1800" b="1" dirty="0">
                <a:solidFill>
                  <a:srgbClr val="FFC000"/>
                </a:solidFill>
                <a:latin typeface="Calibri" panose="020F0502020204030204" pitchFamily="34" charset="0"/>
                <a:ea typeface="Calibri" panose="020F0502020204030204" pitchFamily="34" charset="0"/>
                <a:cs typeface="Calibri" panose="020F0502020204030204" pitchFamily="34" charset="0"/>
              </a:rPr>
              <a:t> of the Survey</a:t>
            </a:r>
          </a:p>
        </p:txBody>
      </p:sp>
      <p:sp>
        <p:nvSpPr>
          <p:cNvPr id="55" name="ZoneTexte 54">
            <a:extLst>
              <a:ext uri="{FF2B5EF4-FFF2-40B4-BE49-F238E27FC236}">
                <a16:creationId xmlns:a16="http://schemas.microsoft.com/office/drawing/2014/main" id="{749F5479-1227-AB1D-FC8F-AD16085743DF}"/>
              </a:ext>
            </a:extLst>
          </p:cNvPr>
          <p:cNvSpPr txBox="1"/>
          <p:nvPr/>
        </p:nvSpPr>
        <p:spPr>
          <a:xfrm>
            <a:off x="9210997" y="5423075"/>
            <a:ext cx="2795413" cy="1015663"/>
          </a:xfrm>
          <a:prstGeom prst="rect">
            <a:avLst/>
          </a:prstGeom>
          <a:noFill/>
        </p:spPr>
        <p:txBody>
          <a:bodyPr wrap="square">
            <a:spAutoFit/>
          </a:bodyPr>
          <a:lstStyle/>
          <a:p>
            <a:r>
              <a:rPr lang="en-US" sz="1200" dirty="0">
                <a:solidFill>
                  <a:schemeClr val="bg1"/>
                </a:solidFill>
              </a:rPr>
              <a:t>O. Creevey (</a:t>
            </a:r>
            <a:r>
              <a:rPr lang="en-US" sz="1200" dirty="0" err="1">
                <a:solidFill>
                  <a:schemeClr val="bg1"/>
                </a:solidFill>
              </a:rPr>
              <a:t>astero</a:t>
            </a:r>
            <a:r>
              <a:rPr lang="en-US" sz="1200" dirty="0">
                <a:solidFill>
                  <a:schemeClr val="bg1"/>
                </a:solidFill>
              </a:rPr>
              <a:t>-dwarfs), </a:t>
            </a:r>
          </a:p>
          <a:p>
            <a:r>
              <a:rPr lang="en-US" sz="1200" dirty="0">
                <a:solidFill>
                  <a:schemeClr val="bg1"/>
                </a:solidFill>
              </a:rPr>
              <a:t>S. </a:t>
            </a:r>
            <a:r>
              <a:rPr lang="en-US" sz="1200" dirty="0" err="1">
                <a:solidFill>
                  <a:schemeClr val="bg1"/>
                </a:solidFill>
              </a:rPr>
              <a:t>Deheuvels</a:t>
            </a:r>
            <a:r>
              <a:rPr lang="en-US" sz="1200" dirty="0">
                <a:solidFill>
                  <a:schemeClr val="bg1"/>
                </a:solidFill>
              </a:rPr>
              <a:t> (</a:t>
            </a:r>
            <a:r>
              <a:rPr lang="en-US" sz="1200" dirty="0" err="1">
                <a:solidFill>
                  <a:schemeClr val="bg1"/>
                </a:solidFill>
              </a:rPr>
              <a:t>astero</a:t>
            </a:r>
            <a:r>
              <a:rPr lang="en-US" sz="1200" dirty="0">
                <a:solidFill>
                  <a:schemeClr val="bg1"/>
                </a:solidFill>
              </a:rPr>
              <a:t>-giants), </a:t>
            </a:r>
          </a:p>
          <a:p>
            <a:r>
              <a:rPr lang="en-US" sz="1200" dirty="0">
                <a:solidFill>
                  <a:schemeClr val="bg1"/>
                </a:solidFill>
              </a:rPr>
              <a:t>A.  </a:t>
            </a:r>
            <a:r>
              <a:rPr lang="en-US" sz="1200" dirty="0" err="1">
                <a:solidFill>
                  <a:schemeClr val="bg1"/>
                </a:solidFill>
              </a:rPr>
              <a:t>Domiciano</a:t>
            </a:r>
            <a:r>
              <a:rPr lang="en-US" sz="1200" dirty="0">
                <a:solidFill>
                  <a:schemeClr val="bg1"/>
                </a:solidFill>
              </a:rPr>
              <a:t> de Souza (rotating stars), </a:t>
            </a:r>
          </a:p>
          <a:p>
            <a:r>
              <a:rPr lang="en-US" sz="1200" dirty="0">
                <a:solidFill>
                  <a:schemeClr val="bg1"/>
                </a:solidFill>
              </a:rPr>
              <a:t>N. </a:t>
            </a:r>
            <a:r>
              <a:rPr lang="en-US" sz="1200" dirty="0" err="1">
                <a:solidFill>
                  <a:schemeClr val="bg1"/>
                </a:solidFill>
              </a:rPr>
              <a:t>Nardetto</a:t>
            </a:r>
            <a:r>
              <a:rPr lang="en-US" sz="1200" dirty="0">
                <a:solidFill>
                  <a:schemeClr val="bg1"/>
                </a:solidFill>
              </a:rPr>
              <a:t> (SBCR),</a:t>
            </a:r>
          </a:p>
          <a:p>
            <a:r>
              <a:rPr lang="en-US" sz="1200" dirty="0">
                <a:solidFill>
                  <a:schemeClr val="bg1"/>
                </a:solidFill>
              </a:rPr>
              <a:t>M.  </a:t>
            </a:r>
            <a:r>
              <a:rPr lang="en-US" sz="1200" dirty="0" err="1">
                <a:solidFill>
                  <a:schemeClr val="bg1"/>
                </a:solidFill>
              </a:rPr>
              <a:t>Wittkowski</a:t>
            </a:r>
            <a:r>
              <a:rPr lang="en-US" sz="1200" dirty="0">
                <a:solidFill>
                  <a:schemeClr val="bg1"/>
                </a:solidFill>
              </a:rPr>
              <a:t> (winds), and K. </a:t>
            </a:r>
            <a:r>
              <a:rPr lang="en-US" sz="1200" dirty="0" err="1">
                <a:solidFill>
                  <a:schemeClr val="bg1"/>
                </a:solidFill>
              </a:rPr>
              <a:t>Perraut</a:t>
            </a:r>
            <a:endParaRPr lang="en-GB" sz="1200" dirty="0">
              <a:solidFill>
                <a:schemeClr val="bg1"/>
              </a:solidFill>
            </a:endParaRPr>
          </a:p>
        </p:txBody>
      </p:sp>
      <p:pic>
        <p:nvPicPr>
          <p:cNvPr id="37" name="Image 36" descr="Une image contenant Visage humain, personne, Selfie, sourcil&#10;&#10;Description générée automatiquement">
            <a:extLst>
              <a:ext uri="{FF2B5EF4-FFF2-40B4-BE49-F238E27FC236}">
                <a16:creationId xmlns:a16="http://schemas.microsoft.com/office/drawing/2014/main" id="{4EB0A6E5-E686-8E73-4FA7-2B1E9BEC7ED5}"/>
              </a:ext>
            </a:extLst>
          </p:cNvPr>
          <p:cNvPicPr>
            <a:picLocks noChangeAspect="1"/>
          </p:cNvPicPr>
          <p:nvPr/>
        </p:nvPicPr>
        <p:blipFill rotWithShape="1">
          <a:blip r:embed="rId15">
            <a:extLst>
              <a:ext uri="{28A0092B-C50C-407E-A947-70E740481C1C}">
                <a14:useLocalDpi xmlns:a14="http://schemas.microsoft.com/office/drawing/2010/main" val="0"/>
              </a:ext>
            </a:extLst>
          </a:blip>
          <a:srcRect t="10389"/>
          <a:stretch/>
        </p:blipFill>
        <p:spPr>
          <a:xfrm>
            <a:off x="10605400" y="1651439"/>
            <a:ext cx="679687" cy="793821"/>
          </a:xfrm>
          <a:prstGeom prst="rect">
            <a:avLst/>
          </a:prstGeom>
        </p:spPr>
      </p:pic>
    </p:spTree>
    <p:extLst>
      <p:ext uri="{BB962C8B-B14F-4D97-AF65-F5344CB8AC3E}">
        <p14:creationId xmlns:p14="http://schemas.microsoft.com/office/powerpoint/2010/main" val="34210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 Caractère coloré, Dessin d’enfant, art&#10;&#10;Description générée automatiquement">
            <a:extLst>
              <a:ext uri="{FF2B5EF4-FFF2-40B4-BE49-F238E27FC236}">
                <a16:creationId xmlns:a16="http://schemas.microsoft.com/office/drawing/2014/main" id="{AA84640E-1093-99D6-504E-774CF77DC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507" y="1245971"/>
            <a:ext cx="7315215" cy="5486411"/>
          </a:xfrm>
          <a:prstGeom prst="rect">
            <a:avLst/>
          </a:prstGeom>
        </p:spPr>
      </p:pic>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First Science observations</a:t>
            </a:r>
          </a:p>
        </p:txBody>
      </p:sp>
      <p:sp>
        <p:nvSpPr>
          <p:cNvPr id="3" name="ZoneTexte 2">
            <a:extLst>
              <a:ext uri="{FF2B5EF4-FFF2-40B4-BE49-F238E27FC236}">
                <a16:creationId xmlns:a16="http://schemas.microsoft.com/office/drawing/2014/main" id="{6231C471-948B-4913-40FC-1AAB1B3AAEB5}"/>
              </a:ext>
            </a:extLst>
          </p:cNvPr>
          <p:cNvSpPr txBox="1"/>
          <p:nvPr/>
        </p:nvSpPr>
        <p:spPr>
          <a:xfrm>
            <a:off x="115186" y="946824"/>
            <a:ext cx="4482637" cy="369332"/>
          </a:xfrm>
          <a:prstGeom prst="rect">
            <a:avLst/>
          </a:prstGeom>
          <a:noFill/>
        </p:spPr>
        <p:txBody>
          <a:bodyPr wrap="none" rtlCol="0">
            <a:spAutoFit/>
          </a:bodyPr>
          <a:lstStyle/>
          <a:p>
            <a:r>
              <a:rPr lang="fr-FR" dirty="0">
                <a:solidFill>
                  <a:schemeClr val="bg1"/>
                </a:solidFill>
              </a:rPr>
              <a:t>Example of </a:t>
            </a:r>
            <a:r>
              <a:rPr lang="fr-FR" dirty="0" err="1">
                <a:solidFill>
                  <a:schemeClr val="bg1"/>
                </a:solidFill>
              </a:rPr>
              <a:t>stellar</a:t>
            </a:r>
            <a:r>
              <a:rPr lang="fr-FR" dirty="0">
                <a:solidFill>
                  <a:schemeClr val="bg1"/>
                </a:solidFill>
              </a:rPr>
              <a:t> </a:t>
            </a:r>
            <a:r>
              <a:rPr lang="fr-FR" dirty="0" err="1">
                <a:solidFill>
                  <a:schemeClr val="bg1"/>
                </a:solidFill>
              </a:rPr>
              <a:t>diameter</a:t>
            </a:r>
            <a:r>
              <a:rPr lang="fr-FR" dirty="0">
                <a:solidFill>
                  <a:schemeClr val="bg1"/>
                </a:solidFill>
              </a:rPr>
              <a:t> </a:t>
            </a:r>
            <a:r>
              <a:rPr lang="fr-FR" dirty="0" err="1">
                <a:solidFill>
                  <a:schemeClr val="bg1"/>
                </a:solidFill>
              </a:rPr>
              <a:t>measurement</a:t>
            </a:r>
            <a:endParaRPr lang="fr-FR" dirty="0">
              <a:solidFill>
                <a:schemeClr val="bg1"/>
              </a:solidFill>
            </a:endParaRPr>
          </a:p>
        </p:txBody>
      </p:sp>
      <p:cxnSp>
        <p:nvCxnSpPr>
          <p:cNvPr id="9" name="Connecteur droit 8">
            <a:extLst>
              <a:ext uri="{FF2B5EF4-FFF2-40B4-BE49-F238E27FC236}">
                <a16:creationId xmlns:a16="http://schemas.microsoft.com/office/drawing/2014/main" id="{10626073-0757-20F7-92A8-B81D29351A65}"/>
              </a:ext>
            </a:extLst>
          </p:cNvPr>
          <p:cNvCxnSpPr>
            <a:cxnSpLocks/>
          </p:cNvCxnSpPr>
          <p:nvPr/>
        </p:nvCxnSpPr>
        <p:spPr>
          <a:xfrm>
            <a:off x="5291469" y="3794242"/>
            <a:ext cx="6563833" cy="0"/>
          </a:xfrm>
          <a:prstGeom prst="line">
            <a:avLst/>
          </a:prstGeom>
          <a:ln w="4762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9293164B-5C9D-DA6D-F9C6-ABDD47739E68}"/>
              </a:ext>
            </a:extLst>
          </p:cNvPr>
          <p:cNvSpPr txBox="1"/>
          <p:nvPr/>
        </p:nvSpPr>
        <p:spPr>
          <a:xfrm>
            <a:off x="781406" y="3589066"/>
            <a:ext cx="3663823" cy="400110"/>
          </a:xfrm>
          <a:prstGeom prst="rect">
            <a:avLst/>
          </a:prstGeom>
          <a:noFill/>
        </p:spPr>
        <p:txBody>
          <a:bodyPr wrap="none" rtlCol="0">
            <a:spAutoFit/>
          </a:bodyPr>
          <a:lstStyle/>
          <a:p>
            <a:r>
              <a:rPr lang="fr-FR" sz="2000" b="1" dirty="0">
                <a:solidFill>
                  <a:srgbClr val="FF0000"/>
                </a:solidFill>
              </a:rPr>
              <a:t>Noise plateau </a:t>
            </a:r>
            <a:r>
              <a:rPr lang="fr-FR" sz="2000" b="1" dirty="0" err="1">
                <a:solidFill>
                  <a:srgbClr val="FF0000"/>
                </a:solidFill>
              </a:rPr>
              <a:t>around</a:t>
            </a:r>
            <a:r>
              <a:rPr lang="fr-FR" sz="2000" b="1" dirty="0">
                <a:solidFill>
                  <a:srgbClr val="FF0000"/>
                </a:solidFill>
              </a:rPr>
              <a:t> V²≈ 0.03</a:t>
            </a:r>
          </a:p>
        </p:txBody>
      </p:sp>
      <p:sp>
        <p:nvSpPr>
          <p:cNvPr id="16" name="ZoneTexte 15">
            <a:extLst>
              <a:ext uri="{FF2B5EF4-FFF2-40B4-BE49-F238E27FC236}">
                <a16:creationId xmlns:a16="http://schemas.microsoft.com/office/drawing/2014/main" id="{0BADE11D-93DA-2CDA-EDBD-6DB0E8294E20}"/>
              </a:ext>
            </a:extLst>
          </p:cNvPr>
          <p:cNvSpPr txBox="1"/>
          <p:nvPr/>
        </p:nvSpPr>
        <p:spPr>
          <a:xfrm>
            <a:off x="6954910" y="1784978"/>
            <a:ext cx="691215" cy="369332"/>
          </a:xfrm>
          <a:prstGeom prst="rect">
            <a:avLst/>
          </a:prstGeom>
          <a:noFill/>
        </p:spPr>
        <p:txBody>
          <a:bodyPr wrap="none" rtlCol="0">
            <a:spAutoFit/>
          </a:bodyPr>
          <a:lstStyle/>
          <a:p>
            <a:r>
              <a:rPr lang="fr-FR" dirty="0">
                <a:solidFill>
                  <a:srgbClr val="E377C2"/>
                </a:solidFill>
              </a:rPr>
              <a:t>S1S2</a:t>
            </a:r>
          </a:p>
        </p:txBody>
      </p:sp>
      <p:sp>
        <p:nvSpPr>
          <p:cNvPr id="17" name="ZoneTexte 16">
            <a:extLst>
              <a:ext uri="{FF2B5EF4-FFF2-40B4-BE49-F238E27FC236}">
                <a16:creationId xmlns:a16="http://schemas.microsoft.com/office/drawing/2014/main" id="{6E10D652-DB06-D57D-EDB5-2A2DFC849719}"/>
              </a:ext>
            </a:extLst>
          </p:cNvPr>
          <p:cNvSpPr txBox="1"/>
          <p:nvPr/>
        </p:nvSpPr>
        <p:spPr>
          <a:xfrm>
            <a:off x="6958116" y="4398903"/>
            <a:ext cx="688009" cy="369332"/>
          </a:xfrm>
          <a:prstGeom prst="rect">
            <a:avLst/>
          </a:prstGeom>
          <a:noFill/>
        </p:spPr>
        <p:txBody>
          <a:bodyPr wrap="none" rtlCol="0">
            <a:spAutoFit/>
          </a:bodyPr>
          <a:lstStyle/>
          <a:p>
            <a:r>
              <a:rPr lang="fr-FR" dirty="0">
                <a:solidFill>
                  <a:srgbClr val="A782C8"/>
                </a:solidFill>
              </a:rPr>
              <a:t>E1E2</a:t>
            </a:r>
          </a:p>
        </p:txBody>
      </p:sp>
      <p:sp>
        <p:nvSpPr>
          <p:cNvPr id="18" name="ZoneTexte 17">
            <a:extLst>
              <a:ext uri="{FF2B5EF4-FFF2-40B4-BE49-F238E27FC236}">
                <a16:creationId xmlns:a16="http://schemas.microsoft.com/office/drawing/2014/main" id="{FF502CE6-CD0C-0041-8886-BBC10AFEC527}"/>
              </a:ext>
            </a:extLst>
          </p:cNvPr>
          <p:cNvSpPr txBox="1"/>
          <p:nvPr/>
        </p:nvSpPr>
        <p:spPr>
          <a:xfrm>
            <a:off x="9386475" y="1784978"/>
            <a:ext cx="841897" cy="369332"/>
          </a:xfrm>
          <a:prstGeom prst="rect">
            <a:avLst/>
          </a:prstGeom>
          <a:noFill/>
        </p:spPr>
        <p:txBody>
          <a:bodyPr wrap="none" rtlCol="0">
            <a:spAutoFit/>
          </a:bodyPr>
          <a:lstStyle/>
          <a:p>
            <a:r>
              <a:rPr lang="fr-FR" dirty="0">
                <a:solidFill>
                  <a:srgbClr val="FF7F0E"/>
                </a:solidFill>
              </a:rPr>
              <a:t>W1W2</a:t>
            </a:r>
          </a:p>
        </p:txBody>
      </p:sp>
      <p:sp>
        <p:nvSpPr>
          <p:cNvPr id="10" name="ZoneTexte 9">
            <a:extLst>
              <a:ext uri="{FF2B5EF4-FFF2-40B4-BE49-F238E27FC236}">
                <a16:creationId xmlns:a16="http://schemas.microsoft.com/office/drawing/2014/main" id="{B170549A-CBEC-92BF-7E99-3D12E7C94F05}"/>
              </a:ext>
            </a:extLst>
          </p:cNvPr>
          <p:cNvSpPr txBox="1"/>
          <p:nvPr/>
        </p:nvSpPr>
        <p:spPr>
          <a:xfrm>
            <a:off x="1043915" y="1929588"/>
            <a:ext cx="1986441" cy="954107"/>
          </a:xfrm>
          <a:prstGeom prst="rect">
            <a:avLst/>
          </a:prstGeom>
          <a:noFill/>
        </p:spPr>
        <p:txBody>
          <a:bodyPr wrap="none" rtlCol="0">
            <a:spAutoFit/>
          </a:bodyPr>
          <a:lstStyle/>
          <a:p>
            <a:r>
              <a:rPr lang="fr-FR" sz="2800" dirty="0">
                <a:solidFill>
                  <a:schemeClr val="bg1"/>
                </a:solidFill>
              </a:rPr>
              <a:t>HD 222107 </a:t>
            </a:r>
          </a:p>
          <a:p>
            <a:pPr algn="ctr"/>
            <a:r>
              <a:rPr lang="fr-FR" sz="2800" dirty="0" err="1">
                <a:solidFill>
                  <a:schemeClr val="bg1"/>
                </a:solidFill>
              </a:rPr>
              <a:t>mR</a:t>
            </a:r>
            <a:r>
              <a:rPr lang="fr-FR" sz="2800" dirty="0">
                <a:solidFill>
                  <a:schemeClr val="bg1"/>
                </a:solidFill>
              </a:rPr>
              <a:t>=3</a:t>
            </a:r>
          </a:p>
        </p:txBody>
      </p:sp>
    </p:spTree>
    <p:extLst>
      <p:ext uri="{BB962C8B-B14F-4D97-AF65-F5344CB8AC3E}">
        <p14:creationId xmlns:p14="http://schemas.microsoft.com/office/powerpoint/2010/main" val="16095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en-GB" dirty="0">
                <a:solidFill>
                  <a:schemeClr val="bg1"/>
                </a:solidFill>
              </a:rPr>
              <a:t>SPICA in a nutshell</a:t>
            </a:r>
          </a:p>
        </p:txBody>
      </p:sp>
      <p:sp>
        <p:nvSpPr>
          <p:cNvPr id="3" name="Espace réservé du contenu 2">
            <a:extLst>
              <a:ext uri="{FF2B5EF4-FFF2-40B4-BE49-F238E27FC236}">
                <a16:creationId xmlns:a16="http://schemas.microsoft.com/office/drawing/2014/main" id="{C0D48CBA-1375-4A8C-A6A4-29D7EA77E285}"/>
              </a:ext>
            </a:extLst>
          </p:cNvPr>
          <p:cNvSpPr>
            <a:spLocks noGrp="1"/>
          </p:cNvSpPr>
          <p:nvPr>
            <p:ph idx="1"/>
          </p:nvPr>
        </p:nvSpPr>
        <p:spPr>
          <a:xfrm>
            <a:off x="327837" y="1325880"/>
            <a:ext cx="11536326" cy="4351338"/>
          </a:xfrm>
        </p:spPr>
        <p:txBody>
          <a:bodyPr/>
          <a:lstStyle/>
          <a:p>
            <a:pPr marL="285750" indent="-285750">
              <a:lnSpc>
                <a:spcPct val="100000"/>
              </a:lnSpc>
              <a:spcBef>
                <a:spcPts val="0"/>
              </a:spcBef>
              <a:defRPr/>
            </a:pPr>
            <a:r>
              <a:rPr lang="en-GB" b="1" dirty="0">
                <a:solidFill>
                  <a:schemeClr val="bg1"/>
                </a:solidFill>
                <a:latin typeface="Segoe UI" panose="020B0502040204020203" pitchFamily="34" charset="0"/>
              </a:rPr>
              <a:t>SPICA-VIS</a:t>
            </a:r>
            <a:r>
              <a:rPr kumimoji="0" lang="en-GB" b="1"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a:t>
            </a:r>
            <a:r>
              <a:rPr kumimoji="0" lang="en-GB"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6T-combiner (0.6-0.9μm) </a:t>
            </a:r>
          </a:p>
          <a:p>
            <a:pPr marL="742950" lvl="1" indent="-285750">
              <a:lnSpc>
                <a:spcPct val="100000"/>
              </a:lnSpc>
              <a:spcBef>
                <a:spcPts val="0"/>
              </a:spcBef>
              <a:defRPr/>
            </a:pPr>
            <a:r>
              <a:rPr kumimoji="0" lang="en-GB"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3 spectral-dispersions </a:t>
            </a:r>
          </a:p>
          <a:p>
            <a:pPr marL="742950" lvl="1" indent="-285750">
              <a:lnSpc>
                <a:spcPct val="100000"/>
              </a:lnSpc>
              <a:spcBef>
                <a:spcPts val="0"/>
              </a:spcBef>
              <a:defRPr/>
            </a:pPr>
            <a:r>
              <a:rPr kumimoji="0" lang="en-GB"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spatial filtering with </a:t>
            </a:r>
            <a:r>
              <a:rPr lang="en-GB" sz="2000" dirty="0">
                <a:solidFill>
                  <a:schemeClr val="bg1"/>
                </a:solidFill>
                <a:latin typeface="Segoe UI" panose="020B0502040204020203" pitchFamily="34" charset="0"/>
              </a:rPr>
              <a:t>mono</a:t>
            </a:r>
            <a:r>
              <a:rPr kumimoji="0" lang="en-GB"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mode </a:t>
            </a:r>
            <a:r>
              <a:rPr kumimoji="0" lang="en-GB" sz="2000" b="0" i="0" u="none" strike="noStrike" kern="1200" cap="none" spc="0" normalizeH="0" baseline="0" noProof="0" dirty="0" err="1">
                <a:ln>
                  <a:noFill/>
                </a:ln>
                <a:solidFill>
                  <a:schemeClr val="bg1"/>
                </a:solidFill>
                <a:effectLst/>
                <a:uLnTx/>
                <a:uFillTx/>
                <a:latin typeface="Segoe UI" panose="020B0502040204020203" pitchFamily="34" charset="0"/>
                <a:ea typeface="+mn-ea"/>
                <a:cs typeface="+mn-cs"/>
              </a:rPr>
              <a:t>fibers</a:t>
            </a:r>
            <a:endParaRPr lang="en-GB" sz="2000" dirty="0">
              <a:solidFill>
                <a:schemeClr val="bg1"/>
              </a:solidFill>
              <a:latin typeface="Segoe UI" panose="020B0502040204020203" pitchFamily="34" charset="0"/>
            </a:endParaRPr>
          </a:p>
          <a:p>
            <a:pPr marL="457200" lvl="1" indent="0">
              <a:lnSpc>
                <a:spcPct val="100000"/>
              </a:lnSpc>
              <a:spcBef>
                <a:spcPts val="0"/>
              </a:spcBef>
              <a:buNone/>
              <a:defRPr/>
            </a:pPr>
            <a:endParaRPr kumimoji="0" lang="en-GB" sz="1000" b="1"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SPICA-FT: </a:t>
            </a:r>
            <a:r>
              <a:rPr kumimoji="0" lang="en-GB" sz="2400" b="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H-band 6T- fringe-tracker</a:t>
            </a:r>
          </a:p>
          <a:p>
            <a:pPr lvl="1">
              <a:lnSpc>
                <a:spcPct val="100000"/>
              </a:lnSpc>
              <a:spcBef>
                <a:spcPts val="0"/>
              </a:spcBef>
              <a:defRPr/>
            </a:pPr>
            <a:r>
              <a:rPr kumimoji="0" lang="en-GB" sz="2000" b="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using a ABCD-combiner integrated-optic</a:t>
            </a:r>
            <a:r>
              <a:rPr lang="en-GB" sz="2000" dirty="0">
                <a:solidFill>
                  <a:schemeClr val="bg1"/>
                </a:solidFill>
                <a:latin typeface="Segoe UI" panose="020B0502040204020203" pitchFamily="34" charset="0"/>
              </a:rPr>
              <a:t>s</a:t>
            </a:r>
          </a:p>
          <a:p>
            <a:pPr lvl="1">
              <a:lnSpc>
                <a:spcPct val="100000"/>
              </a:lnSpc>
              <a:spcBef>
                <a:spcPts val="0"/>
              </a:spcBef>
              <a:defRPr/>
            </a:pPr>
            <a:r>
              <a:rPr kumimoji="0" lang="en-GB" sz="2000" b="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installed on MIRCX (using the detector and replacing the All-in-One combiner)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p:txBody>
      </p:sp>
      <p:graphicFrame>
        <p:nvGraphicFramePr>
          <p:cNvPr id="4" name="Tableau 6">
            <a:extLst>
              <a:ext uri="{FF2B5EF4-FFF2-40B4-BE49-F238E27FC236}">
                <a16:creationId xmlns:a16="http://schemas.microsoft.com/office/drawing/2014/main" id="{96DAFDC6-9C84-9C16-FE10-55C379B89FD8}"/>
              </a:ext>
            </a:extLst>
          </p:cNvPr>
          <p:cNvGraphicFramePr>
            <a:graphicFrameLocks noGrp="1"/>
          </p:cNvGraphicFramePr>
          <p:nvPr>
            <p:extLst>
              <p:ext uri="{D42A27DB-BD31-4B8C-83A1-F6EECF244321}">
                <p14:modId xmlns:p14="http://schemas.microsoft.com/office/powerpoint/2010/main" val="2002136133"/>
              </p:ext>
            </p:extLst>
          </p:nvPr>
        </p:nvGraphicFramePr>
        <p:xfrm>
          <a:off x="671553" y="3681248"/>
          <a:ext cx="10635046" cy="2103120"/>
        </p:xfrm>
        <a:graphic>
          <a:graphicData uri="http://schemas.openxmlformats.org/drawingml/2006/table">
            <a:tbl>
              <a:tblPr firstRow="1" bandRow="1">
                <a:tableStyleId>{5C22544A-7EE6-4342-B048-85BDC9FD1C3A}</a:tableStyleId>
              </a:tblPr>
              <a:tblGrid>
                <a:gridCol w="1714308">
                  <a:extLst>
                    <a:ext uri="{9D8B030D-6E8A-4147-A177-3AD203B41FA5}">
                      <a16:colId xmlns:a16="http://schemas.microsoft.com/office/drawing/2014/main" val="2530687131"/>
                    </a:ext>
                  </a:extLst>
                </a:gridCol>
                <a:gridCol w="964145">
                  <a:extLst>
                    <a:ext uri="{9D8B030D-6E8A-4147-A177-3AD203B41FA5}">
                      <a16:colId xmlns:a16="http://schemas.microsoft.com/office/drawing/2014/main" val="3312393723"/>
                    </a:ext>
                  </a:extLst>
                </a:gridCol>
                <a:gridCol w="1021501">
                  <a:extLst>
                    <a:ext uri="{9D8B030D-6E8A-4147-A177-3AD203B41FA5}">
                      <a16:colId xmlns:a16="http://schemas.microsoft.com/office/drawing/2014/main" val="449194510"/>
                    </a:ext>
                  </a:extLst>
                </a:gridCol>
                <a:gridCol w="1076585">
                  <a:extLst>
                    <a:ext uri="{9D8B030D-6E8A-4147-A177-3AD203B41FA5}">
                      <a16:colId xmlns:a16="http://schemas.microsoft.com/office/drawing/2014/main" val="4017334324"/>
                    </a:ext>
                  </a:extLst>
                </a:gridCol>
                <a:gridCol w="1688840">
                  <a:extLst>
                    <a:ext uri="{9D8B030D-6E8A-4147-A177-3AD203B41FA5}">
                      <a16:colId xmlns:a16="http://schemas.microsoft.com/office/drawing/2014/main" val="4011244671"/>
                    </a:ext>
                  </a:extLst>
                </a:gridCol>
                <a:gridCol w="1389889">
                  <a:extLst>
                    <a:ext uri="{9D8B030D-6E8A-4147-A177-3AD203B41FA5}">
                      <a16:colId xmlns:a16="http://schemas.microsoft.com/office/drawing/2014/main" val="1588918158"/>
                    </a:ext>
                  </a:extLst>
                </a:gridCol>
                <a:gridCol w="1389889">
                  <a:extLst>
                    <a:ext uri="{9D8B030D-6E8A-4147-A177-3AD203B41FA5}">
                      <a16:colId xmlns:a16="http://schemas.microsoft.com/office/drawing/2014/main" val="2347116303"/>
                    </a:ext>
                  </a:extLst>
                </a:gridCol>
                <a:gridCol w="1389889">
                  <a:extLst>
                    <a:ext uri="{9D8B030D-6E8A-4147-A177-3AD203B41FA5}">
                      <a16:colId xmlns:a16="http://schemas.microsoft.com/office/drawing/2014/main" val="3671960406"/>
                    </a:ext>
                  </a:extLst>
                </a:gridCol>
              </a:tblGrid>
              <a:tr h="283829">
                <a:tc>
                  <a:txBody>
                    <a:bodyPr/>
                    <a:lstStyle/>
                    <a:p>
                      <a:pPr algn="ctr"/>
                      <a:r>
                        <a:rPr lang="en-GB" dirty="0"/>
                        <a:t>MODES</a:t>
                      </a:r>
                    </a:p>
                  </a:txBody>
                  <a:tcPr/>
                </a:tc>
                <a:tc>
                  <a:txBody>
                    <a:bodyPr/>
                    <a:lstStyle/>
                    <a:p>
                      <a:pPr algn="ctr"/>
                      <a:r>
                        <a:rPr lang="en-GB" dirty="0"/>
                        <a:t>Nb of </a:t>
                      </a:r>
                      <a:r>
                        <a:rPr lang="en-GB" dirty="0" err="1"/>
                        <a:t>SpCh</a:t>
                      </a:r>
                      <a:endParaRPr lang="en-GB" dirty="0"/>
                    </a:p>
                  </a:txBody>
                  <a:tcPr/>
                </a:tc>
                <a:tc>
                  <a:txBody>
                    <a:bodyPr/>
                    <a:lstStyle/>
                    <a:p>
                      <a:pPr algn="ctr"/>
                      <a:r>
                        <a:rPr lang="en-GB" dirty="0" err="1"/>
                        <a:t>SpCh</a:t>
                      </a:r>
                      <a:endParaRPr lang="en-GB" dirty="0"/>
                    </a:p>
                  </a:txBody>
                  <a:tcPr/>
                </a:tc>
                <a:tc>
                  <a:txBody>
                    <a:bodyPr/>
                    <a:lstStyle/>
                    <a:p>
                      <a:pPr algn="ctr"/>
                      <a:r>
                        <a:rPr lang="en-GB" dirty="0"/>
                        <a:t>Spectral Band</a:t>
                      </a:r>
                    </a:p>
                  </a:txBody>
                  <a:tcPr/>
                </a:tc>
                <a:tc>
                  <a:txBody>
                    <a:bodyPr/>
                    <a:lstStyle/>
                    <a:p>
                      <a:pPr algn="ctr"/>
                      <a:r>
                        <a:rPr lang="en-GB" dirty="0" err="1"/>
                        <a:t>MagLim</a:t>
                      </a:r>
                      <a:r>
                        <a:rPr lang="en-GB" dirty="0"/>
                        <a:t> V²=0.6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t>MagLim</a:t>
                      </a:r>
                      <a:r>
                        <a:rPr lang="en-GB" dirty="0"/>
                        <a:t> V²=0.6 + FT</a:t>
                      </a:r>
                    </a:p>
                    <a:p>
                      <a:pPr algn="ctr"/>
                      <a:endParaRPr lang="en-GB" dirty="0"/>
                    </a:p>
                  </a:txBody>
                  <a:tcPr/>
                </a:tc>
                <a:tc>
                  <a:txBody>
                    <a:bodyPr/>
                    <a:lstStyle/>
                    <a:p>
                      <a:pPr algn="ctr"/>
                      <a:r>
                        <a:rPr lang="en-GB" dirty="0" err="1"/>
                        <a:t>MagLim</a:t>
                      </a:r>
                      <a:r>
                        <a:rPr lang="en-GB" dirty="0"/>
                        <a:t> </a:t>
                      </a:r>
                      <a:r>
                        <a:rPr lang="en-GB" dirty="0" err="1"/>
                        <a:t>Vdiff</a:t>
                      </a:r>
                      <a:endParaRPr lang="en-GB" dirty="0"/>
                    </a:p>
                  </a:txBody>
                  <a:tcPr/>
                </a:tc>
                <a:tc>
                  <a:txBody>
                    <a:bodyPr/>
                    <a:lstStyle/>
                    <a:p>
                      <a:pPr algn="ctr"/>
                      <a:r>
                        <a:rPr lang="en-GB" dirty="0" err="1"/>
                        <a:t>MagLim</a:t>
                      </a:r>
                      <a:r>
                        <a:rPr lang="en-GB" dirty="0"/>
                        <a:t> </a:t>
                      </a:r>
                      <a:r>
                        <a:rPr lang="en-GB" dirty="0" err="1"/>
                        <a:t>Vdiff+FT</a:t>
                      </a:r>
                      <a:endParaRPr lang="en-GB" dirty="0"/>
                    </a:p>
                  </a:txBody>
                  <a:tcPr/>
                </a:tc>
                <a:extLst>
                  <a:ext uri="{0D108BD9-81ED-4DB2-BD59-A6C34878D82A}">
                    <a16:rowId xmlns:a16="http://schemas.microsoft.com/office/drawing/2014/main" val="3623384645"/>
                  </a:ext>
                </a:extLst>
              </a:tr>
              <a:tr h="370840">
                <a:tc>
                  <a:txBody>
                    <a:bodyPr/>
                    <a:lstStyle/>
                    <a:p>
                      <a:pPr algn="ctr"/>
                      <a:r>
                        <a:rPr lang="en-GB" sz="2000" b="1" dirty="0">
                          <a:solidFill>
                            <a:schemeClr val="tx1"/>
                          </a:solidFill>
                        </a:rPr>
                        <a:t>LR: R=140</a:t>
                      </a:r>
                    </a:p>
                  </a:txBody>
                  <a:tcPr/>
                </a:tc>
                <a:tc>
                  <a:txBody>
                    <a:bodyPr/>
                    <a:lstStyle/>
                    <a:p>
                      <a:pPr algn="ctr"/>
                      <a:r>
                        <a:rPr lang="en-GB" dirty="0"/>
                        <a:t>60</a:t>
                      </a:r>
                    </a:p>
                  </a:txBody>
                  <a:tcPr/>
                </a:tc>
                <a:tc>
                  <a:txBody>
                    <a:bodyPr/>
                    <a:lstStyle/>
                    <a:p>
                      <a:pPr algn="ctr"/>
                      <a:r>
                        <a:rPr lang="en-GB" dirty="0"/>
                        <a:t>~5nm</a:t>
                      </a:r>
                    </a:p>
                  </a:txBody>
                  <a:tcPr/>
                </a:tc>
                <a:tc>
                  <a:txBody>
                    <a:bodyPr/>
                    <a:lstStyle/>
                    <a:p>
                      <a:pPr algn="ctr"/>
                      <a:r>
                        <a:rPr lang="en-GB" dirty="0"/>
                        <a:t>300nm</a:t>
                      </a:r>
                    </a:p>
                  </a:txBody>
                  <a:tcPr/>
                </a:tc>
                <a:tc>
                  <a:txBody>
                    <a:bodyPr/>
                    <a:lstStyle/>
                    <a:p>
                      <a:pPr algn="ctr"/>
                      <a:r>
                        <a:rPr lang="en-GB" dirty="0"/>
                        <a:t>8.5</a:t>
                      </a:r>
                    </a:p>
                  </a:txBody>
                  <a:tcPr/>
                </a:tc>
                <a:tc>
                  <a:txBody>
                    <a:bodyPr/>
                    <a:lstStyle/>
                    <a:p>
                      <a:pPr algn="ctr"/>
                      <a:r>
                        <a:rPr lang="en-GB" dirty="0"/>
                        <a:t>11.5</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049271264"/>
                  </a:ext>
                </a:extLst>
              </a:tr>
              <a:tr h="370840">
                <a:tc>
                  <a:txBody>
                    <a:bodyPr/>
                    <a:lstStyle/>
                    <a:p>
                      <a:pPr algn="ctr"/>
                      <a:r>
                        <a:rPr lang="en-GB" sz="2000" b="1" dirty="0">
                          <a:solidFill>
                            <a:schemeClr val="tx1"/>
                          </a:solidFill>
                        </a:rPr>
                        <a:t>MR: R=4400</a:t>
                      </a:r>
                    </a:p>
                  </a:txBody>
                  <a:tcPr/>
                </a:tc>
                <a:tc>
                  <a:txBody>
                    <a:bodyPr/>
                    <a:lstStyle/>
                    <a:p>
                      <a:pPr algn="ctr"/>
                      <a:r>
                        <a:rPr lang="en-GB" dirty="0"/>
                        <a:t>500</a:t>
                      </a:r>
                    </a:p>
                  </a:txBody>
                  <a:tcPr/>
                </a:tc>
                <a:tc>
                  <a:txBody>
                    <a:bodyPr/>
                    <a:lstStyle/>
                    <a:p>
                      <a:pPr algn="ctr"/>
                      <a:r>
                        <a:rPr lang="en-GB" dirty="0"/>
                        <a:t>0.17nm</a:t>
                      </a:r>
                    </a:p>
                  </a:txBody>
                  <a:tcPr/>
                </a:tc>
                <a:tc>
                  <a:txBody>
                    <a:bodyPr/>
                    <a:lstStyle/>
                    <a:p>
                      <a:pPr algn="ctr"/>
                      <a:r>
                        <a:rPr lang="en-GB" dirty="0"/>
                        <a:t>85nm</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5.5</a:t>
                      </a:r>
                    </a:p>
                  </a:txBody>
                  <a:tcPr/>
                </a:tc>
                <a:tc>
                  <a:txBody>
                    <a:bodyPr/>
                    <a:lstStyle/>
                    <a:p>
                      <a:pPr algn="ctr"/>
                      <a:r>
                        <a:rPr lang="en-GB" dirty="0"/>
                        <a:t>9.5</a:t>
                      </a:r>
                    </a:p>
                  </a:txBody>
                  <a:tcPr/>
                </a:tc>
                <a:extLst>
                  <a:ext uri="{0D108BD9-81ED-4DB2-BD59-A6C34878D82A}">
                    <a16:rowId xmlns:a16="http://schemas.microsoft.com/office/drawing/2014/main" val="1291875840"/>
                  </a:ext>
                </a:extLst>
              </a:tr>
              <a:tr h="370840">
                <a:tc>
                  <a:txBody>
                    <a:bodyPr/>
                    <a:lstStyle/>
                    <a:p>
                      <a:pPr algn="ctr"/>
                      <a:r>
                        <a:rPr lang="en-GB" sz="2000" b="1" dirty="0">
                          <a:solidFill>
                            <a:schemeClr val="tx1"/>
                          </a:solidFill>
                        </a:rPr>
                        <a:t>HR: R=13000</a:t>
                      </a:r>
                    </a:p>
                  </a:txBody>
                  <a:tcPr/>
                </a:tc>
                <a:tc>
                  <a:txBody>
                    <a:bodyPr/>
                    <a:lstStyle/>
                    <a:p>
                      <a:pPr algn="ctr"/>
                      <a:r>
                        <a:rPr lang="en-GB" dirty="0"/>
                        <a:t>500</a:t>
                      </a:r>
                    </a:p>
                  </a:txBody>
                  <a:tcPr/>
                </a:tc>
                <a:tc>
                  <a:txBody>
                    <a:bodyPr/>
                    <a:lstStyle/>
                    <a:p>
                      <a:pPr algn="ctr"/>
                      <a:r>
                        <a:rPr lang="en-GB" dirty="0"/>
                        <a:t>0.06nm</a:t>
                      </a:r>
                    </a:p>
                  </a:txBody>
                  <a:tcPr/>
                </a:tc>
                <a:tc>
                  <a:txBody>
                    <a:bodyPr/>
                    <a:lstStyle/>
                    <a:p>
                      <a:pPr algn="ctr"/>
                      <a:r>
                        <a:rPr lang="en-GB" dirty="0"/>
                        <a:t>29nm</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4.5</a:t>
                      </a:r>
                    </a:p>
                  </a:txBody>
                  <a:tcPr/>
                </a:tc>
                <a:tc>
                  <a:txBody>
                    <a:bodyPr/>
                    <a:lstStyle/>
                    <a:p>
                      <a:pPr algn="ctr"/>
                      <a:r>
                        <a:rPr lang="en-GB" dirty="0"/>
                        <a:t>8.5</a:t>
                      </a:r>
                    </a:p>
                  </a:txBody>
                  <a:tcPr/>
                </a:tc>
                <a:extLst>
                  <a:ext uri="{0D108BD9-81ED-4DB2-BD59-A6C34878D82A}">
                    <a16:rowId xmlns:a16="http://schemas.microsoft.com/office/drawing/2014/main" val="2886616170"/>
                  </a:ext>
                </a:extLst>
              </a:tr>
            </a:tbl>
          </a:graphicData>
        </a:graphic>
      </p:graphicFrame>
      <p:sp>
        <p:nvSpPr>
          <p:cNvPr id="5" name="ZoneTexte 4">
            <a:extLst>
              <a:ext uri="{FF2B5EF4-FFF2-40B4-BE49-F238E27FC236}">
                <a16:creationId xmlns:a16="http://schemas.microsoft.com/office/drawing/2014/main" id="{B83B498C-3836-0C42-0729-896FBA4C3E9C}"/>
              </a:ext>
            </a:extLst>
          </p:cNvPr>
          <p:cNvSpPr txBox="1"/>
          <p:nvPr/>
        </p:nvSpPr>
        <p:spPr>
          <a:xfrm>
            <a:off x="656342" y="5534561"/>
            <a:ext cx="950292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solidFill>
                  <a:schemeClr val="bg1"/>
                </a:solidFill>
                <a:effectLst/>
                <a:uLnTx/>
                <a:uFillTx/>
                <a:latin typeface="Calibri" panose="020F0502020204030204"/>
                <a:ea typeface="+mn-ea"/>
                <a:cs typeface="+mn-cs"/>
              </a:rPr>
              <a:t>MagLim</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 	V²: SNR=10, 10mn of integration, for one spectral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sz="1600" b="0" i="1" u="none" strike="noStrike" kern="1200" cap="none" spc="0" normalizeH="0" baseline="0" noProof="0" dirty="0" err="1">
                <a:ln>
                  <a:noFill/>
                </a:ln>
                <a:solidFill>
                  <a:schemeClr val="bg1"/>
                </a:solidFill>
                <a:effectLst/>
                <a:uLnTx/>
                <a:uFillTx/>
                <a:latin typeface="Calibri" panose="020F0502020204030204"/>
                <a:ea typeface="+mn-ea"/>
                <a:cs typeface="+mn-cs"/>
              </a:rPr>
              <a:t>Vdiff</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 [SNR=10, </a:t>
            </a:r>
            <a:r>
              <a:rPr kumimoji="0" lang="en-GB" sz="1600" b="0" i="1" u="none" strike="noStrike" kern="1200" cap="none" spc="0" normalizeH="0" baseline="0" noProof="0" dirty="0">
                <a:ln>
                  <a:noFill/>
                </a:ln>
                <a:solidFill>
                  <a:schemeClr val="bg1"/>
                </a:solidFill>
                <a:effectLst/>
                <a:uLnTx/>
                <a:uFillTx/>
                <a:latin typeface="Symbol" panose="05050102010706020507" pitchFamily="18" charset="2"/>
                <a:ea typeface="+mn-ea"/>
                <a:cs typeface="+mn-cs"/>
              </a:rPr>
              <a:t>s</a:t>
            </a:r>
            <a:r>
              <a:rPr kumimoji="0" lang="en-GB" sz="1400" b="0" i="1" u="none" strike="noStrike" kern="1200" cap="none" spc="0" normalizeH="0" baseline="0" noProof="0" dirty="0">
                <a:ln>
                  <a:noFill/>
                </a:ln>
                <a:solidFill>
                  <a:schemeClr val="bg1"/>
                </a:solidFill>
                <a:effectLst/>
                <a:uLnTx/>
                <a:uFillTx/>
                <a:latin typeface="Symbol" panose="05050102010706020507" pitchFamily="18" charset="2"/>
                <a:ea typeface="+mn-ea"/>
                <a:cs typeface="+mn-cs"/>
              </a:rPr>
              <a:t>f</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&lt;5°], V²=0.6 in the reference channel, 30mn of integration, for one spectral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SNR calculator based on FRIEND calibration (Martinod+2018), CHARA-AO hypothesis (SR=20%), </a:t>
            </a:r>
            <a:r>
              <a:rPr kumimoji="0" lang="en-GB" sz="1600" b="0" i="1" u="none" strike="noStrike" kern="1200" cap="none" spc="0" normalizeH="0" baseline="0" noProof="0" dirty="0" err="1">
                <a:ln>
                  <a:noFill/>
                </a:ln>
                <a:solidFill>
                  <a:schemeClr val="bg1"/>
                </a:solidFill>
                <a:effectLst/>
                <a:uLnTx/>
                <a:uFillTx/>
                <a:latin typeface="Calibri" panose="020F0502020204030204"/>
                <a:ea typeface="+mn-ea"/>
                <a:cs typeface="+mn-cs"/>
              </a:rPr>
              <a:t>V</a:t>
            </a:r>
            <a:r>
              <a:rPr kumimoji="0" lang="en-GB" sz="1200" b="0" i="1" u="none" strike="noStrike" kern="1200" cap="none" spc="0" normalizeH="0" baseline="0" noProof="0" dirty="0" err="1">
                <a:ln>
                  <a:noFill/>
                </a:ln>
                <a:solidFill>
                  <a:schemeClr val="bg1"/>
                </a:solidFill>
                <a:effectLst/>
                <a:uLnTx/>
                <a:uFillTx/>
                <a:latin typeface="Calibri" panose="020F0502020204030204"/>
                <a:ea typeface="+mn-ea"/>
                <a:cs typeface="+mn-cs"/>
              </a:rPr>
              <a:t>instr</a:t>
            </a:r>
            <a:r>
              <a:rPr kumimoji="0" lang="en-GB" sz="1600" b="0" i="1" u="none" strike="noStrike" kern="1200" cap="none" spc="0" normalizeH="0" baseline="0" noProof="0" dirty="0">
                <a:ln>
                  <a:noFill/>
                </a:ln>
                <a:solidFill>
                  <a:schemeClr val="bg1"/>
                </a:solidFill>
                <a:effectLst/>
                <a:uLnTx/>
                <a:uFillTx/>
                <a:latin typeface="Calibri" panose="020F0502020204030204"/>
                <a:ea typeface="+mn-ea"/>
                <a:cs typeface="+mn-cs"/>
              </a:rPr>
              <a:t>=0.9</a:t>
            </a:r>
          </a:p>
        </p:txBody>
      </p:sp>
    </p:spTree>
    <p:extLst>
      <p:ext uri="{BB962C8B-B14F-4D97-AF65-F5344CB8AC3E}">
        <p14:creationId xmlns:p14="http://schemas.microsoft.com/office/powerpoint/2010/main" val="386499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First Science observations</a:t>
            </a:r>
          </a:p>
        </p:txBody>
      </p:sp>
      <p:sp>
        <p:nvSpPr>
          <p:cNvPr id="3" name="ZoneTexte 2">
            <a:extLst>
              <a:ext uri="{FF2B5EF4-FFF2-40B4-BE49-F238E27FC236}">
                <a16:creationId xmlns:a16="http://schemas.microsoft.com/office/drawing/2014/main" id="{6231C471-948B-4913-40FC-1AAB1B3AAEB5}"/>
              </a:ext>
            </a:extLst>
          </p:cNvPr>
          <p:cNvSpPr txBox="1"/>
          <p:nvPr/>
        </p:nvSpPr>
        <p:spPr>
          <a:xfrm>
            <a:off x="115186" y="932019"/>
            <a:ext cx="2801473" cy="369332"/>
          </a:xfrm>
          <a:prstGeom prst="rect">
            <a:avLst/>
          </a:prstGeom>
          <a:noFill/>
        </p:spPr>
        <p:txBody>
          <a:bodyPr wrap="none" rtlCol="0">
            <a:spAutoFit/>
          </a:bodyPr>
          <a:lstStyle/>
          <a:p>
            <a:r>
              <a:rPr lang="fr-FR" dirty="0">
                <a:solidFill>
                  <a:schemeClr val="bg1"/>
                </a:solidFill>
              </a:rPr>
              <a:t>The </a:t>
            </a:r>
            <a:r>
              <a:rPr lang="fr-FR" dirty="0" err="1">
                <a:solidFill>
                  <a:schemeClr val="bg1"/>
                </a:solidFill>
              </a:rPr>
              <a:t>bright</a:t>
            </a:r>
            <a:r>
              <a:rPr lang="fr-FR" dirty="0">
                <a:solidFill>
                  <a:schemeClr val="bg1"/>
                </a:solidFill>
              </a:rPr>
              <a:t> </a:t>
            </a:r>
            <a:r>
              <a:rPr lang="fr-FR" dirty="0" err="1">
                <a:solidFill>
                  <a:schemeClr val="bg1"/>
                </a:solidFill>
              </a:rPr>
              <a:t>supergiant</a:t>
            </a:r>
            <a:r>
              <a:rPr lang="fr-FR" dirty="0">
                <a:solidFill>
                  <a:schemeClr val="bg1"/>
                </a:solidFill>
              </a:rPr>
              <a:t> Rigel</a:t>
            </a:r>
          </a:p>
        </p:txBody>
      </p:sp>
      <p:pic>
        <p:nvPicPr>
          <p:cNvPr id="22" name="Image 21">
            <a:extLst>
              <a:ext uri="{FF2B5EF4-FFF2-40B4-BE49-F238E27FC236}">
                <a16:creationId xmlns:a16="http://schemas.microsoft.com/office/drawing/2014/main" id="{63D6B929-2DEC-1C15-C1E2-10DBF3C3B6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3507" y="1245971"/>
            <a:ext cx="7315215" cy="5486411"/>
          </a:xfrm>
          <a:prstGeom prst="rect">
            <a:avLst/>
          </a:prstGeom>
        </p:spPr>
      </p:pic>
      <p:cxnSp>
        <p:nvCxnSpPr>
          <p:cNvPr id="23" name="Connecteur droit 22">
            <a:extLst>
              <a:ext uri="{FF2B5EF4-FFF2-40B4-BE49-F238E27FC236}">
                <a16:creationId xmlns:a16="http://schemas.microsoft.com/office/drawing/2014/main" id="{40FBD9A6-CA4D-2038-A926-E35D4E3B41B1}"/>
              </a:ext>
            </a:extLst>
          </p:cNvPr>
          <p:cNvCxnSpPr>
            <a:cxnSpLocks/>
          </p:cNvCxnSpPr>
          <p:nvPr/>
        </p:nvCxnSpPr>
        <p:spPr>
          <a:xfrm>
            <a:off x="5174511" y="4198279"/>
            <a:ext cx="6563833" cy="0"/>
          </a:xfrm>
          <a:prstGeom prst="line">
            <a:avLst/>
          </a:prstGeom>
          <a:ln w="4762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2298ADAE-EF06-1551-1F12-17917B24A4DB}"/>
              </a:ext>
            </a:extLst>
          </p:cNvPr>
          <p:cNvSpPr txBox="1"/>
          <p:nvPr/>
        </p:nvSpPr>
        <p:spPr>
          <a:xfrm>
            <a:off x="913942" y="3989176"/>
            <a:ext cx="3663823" cy="400110"/>
          </a:xfrm>
          <a:prstGeom prst="rect">
            <a:avLst/>
          </a:prstGeom>
          <a:noFill/>
        </p:spPr>
        <p:txBody>
          <a:bodyPr wrap="none" rtlCol="0">
            <a:spAutoFit/>
          </a:bodyPr>
          <a:lstStyle/>
          <a:p>
            <a:r>
              <a:rPr lang="fr-FR" sz="2000" b="1" dirty="0">
                <a:solidFill>
                  <a:srgbClr val="FF0000"/>
                </a:solidFill>
              </a:rPr>
              <a:t>Noise plateau </a:t>
            </a:r>
            <a:r>
              <a:rPr lang="fr-FR" sz="2000" b="1" dirty="0" err="1">
                <a:solidFill>
                  <a:srgbClr val="FF0000"/>
                </a:solidFill>
              </a:rPr>
              <a:t>around</a:t>
            </a:r>
            <a:r>
              <a:rPr lang="fr-FR" sz="2000" b="1" dirty="0">
                <a:solidFill>
                  <a:srgbClr val="FF0000"/>
                </a:solidFill>
              </a:rPr>
              <a:t> V²≈ 0.01</a:t>
            </a:r>
          </a:p>
        </p:txBody>
      </p:sp>
      <p:sp>
        <p:nvSpPr>
          <p:cNvPr id="26" name="ZoneTexte 25">
            <a:extLst>
              <a:ext uri="{FF2B5EF4-FFF2-40B4-BE49-F238E27FC236}">
                <a16:creationId xmlns:a16="http://schemas.microsoft.com/office/drawing/2014/main" id="{4E5A8006-D2C4-E755-5908-0CF84B77B969}"/>
              </a:ext>
            </a:extLst>
          </p:cNvPr>
          <p:cNvSpPr txBox="1"/>
          <p:nvPr/>
        </p:nvSpPr>
        <p:spPr>
          <a:xfrm>
            <a:off x="223278" y="2730324"/>
            <a:ext cx="4482682" cy="646331"/>
          </a:xfrm>
          <a:prstGeom prst="rect">
            <a:avLst/>
          </a:prstGeom>
          <a:noFill/>
        </p:spPr>
        <p:txBody>
          <a:bodyPr wrap="square">
            <a:spAutoFit/>
          </a:bodyPr>
          <a:lstStyle/>
          <a:p>
            <a:pPr algn="ctr"/>
            <a:r>
              <a:rPr lang="fr-FR" sz="3600" dirty="0" err="1">
                <a:solidFill>
                  <a:schemeClr val="bg1"/>
                </a:solidFill>
              </a:rPr>
              <a:t>mR</a:t>
            </a:r>
            <a:r>
              <a:rPr lang="fr-FR" sz="3600" dirty="0">
                <a:solidFill>
                  <a:schemeClr val="bg1"/>
                </a:solidFill>
              </a:rPr>
              <a:t>=0!</a:t>
            </a:r>
          </a:p>
        </p:txBody>
      </p:sp>
      <p:sp>
        <p:nvSpPr>
          <p:cNvPr id="27" name="ZoneTexte 26">
            <a:extLst>
              <a:ext uri="{FF2B5EF4-FFF2-40B4-BE49-F238E27FC236}">
                <a16:creationId xmlns:a16="http://schemas.microsoft.com/office/drawing/2014/main" id="{71D4D03B-EE82-6E94-5FCC-4048EB66837B}"/>
              </a:ext>
            </a:extLst>
          </p:cNvPr>
          <p:cNvSpPr txBox="1"/>
          <p:nvPr/>
        </p:nvSpPr>
        <p:spPr>
          <a:xfrm>
            <a:off x="6008613" y="1506022"/>
            <a:ext cx="691215" cy="369332"/>
          </a:xfrm>
          <a:prstGeom prst="rect">
            <a:avLst/>
          </a:prstGeom>
          <a:noFill/>
        </p:spPr>
        <p:txBody>
          <a:bodyPr wrap="none" rtlCol="0">
            <a:spAutoFit/>
          </a:bodyPr>
          <a:lstStyle/>
          <a:p>
            <a:r>
              <a:rPr lang="fr-FR" dirty="0">
                <a:solidFill>
                  <a:srgbClr val="E377C2"/>
                </a:solidFill>
              </a:rPr>
              <a:t>S1S2</a:t>
            </a:r>
          </a:p>
        </p:txBody>
      </p:sp>
      <p:sp>
        <p:nvSpPr>
          <p:cNvPr id="28" name="ZoneTexte 27">
            <a:extLst>
              <a:ext uri="{FF2B5EF4-FFF2-40B4-BE49-F238E27FC236}">
                <a16:creationId xmlns:a16="http://schemas.microsoft.com/office/drawing/2014/main" id="{55A968B6-A3DD-2C98-6FEC-39F61D632945}"/>
              </a:ext>
            </a:extLst>
          </p:cNvPr>
          <p:cNvSpPr txBox="1"/>
          <p:nvPr/>
        </p:nvSpPr>
        <p:spPr>
          <a:xfrm>
            <a:off x="6909089" y="2684158"/>
            <a:ext cx="841897" cy="369332"/>
          </a:xfrm>
          <a:prstGeom prst="rect">
            <a:avLst/>
          </a:prstGeom>
          <a:noFill/>
        </p:spPr>
        <p:txBody>
          <a:bodyPr wrap="none" rtlCol="0">
            <a:spAutoFit/>
          </a:bodyPr>
          <a:lstStyle/>
          <a:p>
            <a:r>
              <a:rPr lang="fr-FR" dirty="0">
                <a:solidFill>
                  <a:srgbClr val="FF7F0E"/>
                </a:solidFill>
              </a:rPr>
              <a:t>W1W2</a:t>
            </a:r>
          </a:p>
        </p:txBody>
      </p:sp>
      <p:sp>
        <p:nvSpPr>
          <p:cNvPr id="29" name="ZoneTexte 28">
            <a:extLst>
              <a:ext uri="{FF2B5EF4-FFF2-40B4-BE49-F238E27FC236}">
                <a16:creationId xmlns:a16="http://schemas.microsoft.com/office/drawing/2014/main" id="{744AFBFC-4763-5BB7-B22A-9E20F563B3C6}"/>
              </a:ext>
            </a:extLst>
          </p:cNvPr>
          <p:cNvSpPr txBox="1"/>
          <p:nvPr/>
        </p:nvSpPr>
        <p:spPr>
          <a:xfrm>
            <a:off x="9789039" y="3348886"/>
            <a:ext cx="689612" cy="369332"/>
          </a:xfrm>
          <a:prstGeom prst="rect">
            <a:avLst/>
          </a:prstGeom>
          <a:noFill/>
        </p:spPr>
        <p:txBody>
          <a:bodyPr wrap="none" rtlCol="0">
            <a:spAutoFit/>
          </a:bodyPr>
          <a:lstStyle/>
          <a:p>
            <a:r>
              <a:rPr lang="fr-FR" dirty="0">
                <a:solidFill>
                  <a:srgbClr val="1973B2"/>
                </a:solidFill>
              </a:rPr>
              <a:t>S1E2</a:t>
            </a:r>
          </a:p>
        </p:txBody>
      </p:sp>
      <p:sp>
        <p:nvSpPr>
          <p:cNvPr id="30" name="ZoneTexte 29">
            <a:extLst>
              <a:ext uri="{FF2B5EF4-FFF2-40B4-BE49-F238E27FC236}">
                <a16:creationId xmlns:a16="http://schemas.microsoft.com/office/drawing/2014/main" id="{75D41B0B-AA29-5747-FFC7-EDFD632AADCA}"/>
              </a:ext>
            </a:extLst>
          </p:cNvPr>
          <p:cNvSpPr txBox="1"/>
          <p:nvPr/>
        </p:nvSpPr>
        <p:spPr>
          <a:xfrm>
            <a:off x="7988789" y="3164220"/>
            <a:ext cx="845681" cy="369332"/>
          </a:xfrm>
          <a:prstGeom prst="rect">
            <a:avLst/>
          </a:prstGeom>
          <a:noFill/>
        </p:spPr>
        <p:txBody>
          <a:bodyPr wrap="none" rtlCol="0">
            <a:spAutoFit/>
          </a:bodyPr>
          <a:lstStyle/>
          <a:p>
            <a:r>
              <a:rPr lang="fr-FR" dirty="0">
                <a:solidFill>
                  <a:srgbClr val="8C564B"/>
                </a:solidFill>
              </a:rPr>
              <a:t>W2-S2</a:t>
            </a:r>
          </a:p>
        </p:txBody>
      </p:sp>
    </p:spTree>
    <p:extLst>
      <p:ext uri="{BB962C8B-B14F-4D97-AF65-F5344CB8AC3E}">
        <p14:creationId xmlns:p14="http://schemas.microsoft.com/office/powerpoint/2010/main" val="388485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First Science observations</a:t>
            </a:r>
          </a:p>
        </p:txBody>
      </p:sp>
      <p:sp>
        <p:nvSpPr>
          <p:cNvPr id="3" name="ZoneTexte 2">
            <a:extLst>
              <a:ext uri="{FF2B5EF4-FFF2-40B4-BE49-F238E27FC236}">
                <a16:creationId xmlns:a16="http://schemas.microsoft.com/office/drawing/2014/main" id="{6231C471-948B-4913-40FC-1AAB1B3AAEB5}"/>
              </a:ext>
            </a:extLst>
          </p:cNvPr>
          <p:cNvSpPr txBox="1"/>
          <p:nvPr/>
        </p:nvSpPr>
        <p:spPr>
          <a:xfrm>
            <a:off x="115186" y="916362"/>
            <a:ext cx="4683077" cy="369332"/>
          </a:xfrm>
          <a:prstGeom prst="rect">
            <a:avLst/>
          </a:prstGeom>
          <a:noFill/>
        </p:spPr>
        <p:txBody>
          <a:bodyPr wrap="none" rtlCol="0">
            <a:spAutoFit/>
          </a:bodyPr>
          <a:lstStyle/>
          <a:p>
            <a:r>
              <a:rPr lang="fr-FR" dirty="0">
                <a:solidFill>
                  <a:schemeClr val="bg1"/>
                </a:solidFill>
              </a:rPr>
              <a:t>Multi-</a:t>
            </a:r>
            <a:r>
              <a:rPr lang="fr-FR" dirty="0" err="1">
                <a:solidFill>
                  <a:schemeClr val="bg1"/>
                </a:solidFill>
              </a:rPr>
              <a:t>wavelength</a:t>
            </a:r>
            <a:r>
              <a:rPr lang="fr-FR" dirty="0">
                <a:solidFill>
                  <a:schemeClr val="bg1"/>
                </a:solidFill>
              </a:rPr>
              <a:t> </a:t>
            </a:r>
            <a:r>
              <a:rPr lang="fr-FR" dirty="0" err="1">
                <a:solidFill>
                  <a:schemeClr val="bg1"/>
                </a:solidFill>
              </a:rPr>
              <a:t>study</a:t>
            </a:r>
            <a:r>
              <a:rPr lang="fr-FR" dirty="0">
                <a:solidFill>
                  <a:schemeClr val="bg1"/>
                </a:solidFill>
              </a:rPr>
              <a:t> of the </a:t>
            </a:r>
            <a:r>
              <a:rPr lang="fr-FR" dirty="0" err="1">
                <a:solidFill>
                  <a:schemeClr val="bg1"/>
                </a:solidFill>
              </a:rPr>
              <a:t>Binary</a:t>
            </a:r>
            <a:r>
              <a:rPr lang="fr-FR" dirty="0">
                <a:solidFill>
                  <a:schemeClr val="bg1"/>
                </a:solidFill>
              </a:rPr>
              <a:t> Star </a:t>
            </a:r>
            <a:r>
              <a:rPr lang="el-GR" dirty="0">
                <a:solidFill>
                  <a:schemeClr val="bg1"/>
                </a:solidFill>
              </a:rPr>
              <a:t>β</a:t>
            </a:r>
            <a:r>
              <a:rPr lang="fr-FR" dirty="0">
                <a:solidFill>
                  <a:schemeClr val="bg1"/>
                </a:solidFill>
              </a:rPr>
              <a:t> Tri</a:t>
            </a:r>
          </a:p>
        </p:txBody>
      </p:sp>
      <p:pic>
        <p:nvPicPr>
          <p:cNvPr id="7" name="Image 6">
            <a:extLst>
              <a:ext uri="{FF2B5EF4-FFF2-40B4-BE49-F238E27FC236}">
                <a16:creationId xmlns:a16="http://schemas.microsoft.com/office/drawing/2014/main" id="{BCF02CD1-F163-C63B-1986-556877301F33}"/>
              </a:ext>
            </a:extLst>
          </p:cNvPr>
          <p:cNvPicPr>
            <a:picLocks noChangeAspect="1"/>
          </p:cNvPicPr>
          <p:nvPr/>
        </p:nvPicPr>
        <p:blipFill rotWithShape="1">
          <a:blip r:embed="rId2">
            <a:lum/>
            <a:alphaModFix/>
          </a:blip>
          <a:srcRect r="17179"/>
          <a:stretch/>
        </p:blipFill>
        <p:spPr>
          <a:xfrm>
            <a:off x="367539" y="1431442"/>
            <a:ext cx="5841875" cy="5290033"/>
          </a:xfrm>
          <a:prstGeom prst="rect">
            <a:avLst/>
          </a:prstGeom>
          <a:noFill/>
          <a:ln w="18000">
            <a:noFill/>
            <a:prstDash val="solid"/>
          </a:ln>
        </p:spPr>
      </p:pic>
      <p:sp>
        <p:nvSpPr>
          <p:cNvPr id="14" name="ZoneTexte 13">
            <a:extLst>
              <a:ext uri="{FF2B5EF4-FFF2-40B4-BE49-F238E27FC236}">
                <a16:creationId xmlns:a16="http://schemas.microsoft.com/office/drawing/2014/main" id="{0B5640E8-3370-8A3D-2C8A-E22B60BDF298}"/>
              </a:ext>
            </a:extLst>
          </p:cNvPr>
          <p:cNvSpPr txBox="1"/>
          <p:nvPr/>
        </p:nvSpPr>
        <p:spPr>
          <a:xfrm>
            <a:off x="3839470" y="2065531"/>
            <a:ext cx="2369944" cy="923330"/>
          </a:xfrm>
          <a:prstGeom prst="rect">
            <a:avLst/>
          </a:prstGeom>
          <a:noFill/>
        </p:spPr>
        <p:txBody>
          <a:bodyPr wrap="none" rtlCol="0">
            <a:spAutoFit/>
          </a:bodyPr>
          <a:lstStyle/>
          <a:p>
            <a:r>
              <a:rPr lang="en-GB" dirty="0">
                <a:solidFill>
                  <a:srgbClr val="0070C0"/>
                </a:solidFill>
              </a:rPr>
              <a:t>Blue = SPICA (R)</a:t>
            </a:r>
          </a:p>
          <a:p>
            <a:r>
              <a:rPr lang="en-GB" dirty="0">
                <a:solidFill>
                  <a:schemeClr val="accent2">
                    <a:lumMod val="60000"/>
                    <a:lumOff val="40000"/>
                  </a:schemeClr>
                </a:solidFill>
              </a:rPr>
              <a:t>Light Pink = MIRCX (H)</a:t>
            </a:r>
          </a:p>
          <a:p>
            <a:r>
              <a:rPr lang="en-GB" dirty="0">
                <a:solidFill>
                  <a:srgbClr val="FF0000"/>
                </a:solidFill>
              </a:rPr>
              <a:t>Red = MYSTIC (K)</a:t>
            </a:r>
          </a:p>
        </p:txBody>
      </p:sp>
      <p:sp>
        <p:nvSpPr>
          <p:cNvPr id="15" name="ZoneTexte 14">
            <a:extLst>
              <a:ext uri="{FF2B5EF4-FFF2-40B4-BE49-F238E27FC236}">
                <a16:creationId xmlns:a16="http://schemas.microsoft.com/office/drawing/2014/main" id="{7AC69455-9779-69A9-FA90-23542524C75B}"/>
              </a:ext>
            </a:extLst>
          </p:cNvPr>
          <p:cNvSpPr txBox="1"/>
          <p:nvPr/>
        </p:nvSpPr>
        <p:spPr>
          <a:xfrm>
            <a:off x="3938707" y="4673348"/>
            <a:ext cx="1863908" cy="923330"/>
          </a:xfrm>
          <a:prstGeom prst="rect">
            <a:avLst/>
          </a:prstGeom>
          <a:noFill/>
        </p:spPr>
        <p:txBody>
          <a:bodyPr wrap="none" rtlCol="0">
            <a:spAutoFit/>
          </a:bodyPr>
          <a:lstStyle/>
          <a:p>
            <a:r>
              <a:rPr lang="en-GB" dirty="0">
                <a:solidFill>
                  <a:srgbClr val="0070C0"/>
                </a:solidFill>
              </a:rPr>
              <a:t>Blue = MIRCX (H)</a:t>
            </a:r>
          </a:p>
          <a:p>
            <a:r>
              <a:rPr lang="en-GB" dirty="0">
                <a:solidFill>
                  <a:srgbClr val="FF0000"/>
                </a:solidFill>
              </a:rPr>
              <a:t>Red = MYSTIC (K)</a:t>
            </a:r>
          </a:p>
          <a:p>
            <a:r>
              <a:rPr lang="en-GB" dirty="0"/>
              <a:t>No SPICA CP</a:t>
            </a:r>
          </a:p>
        </p:txBody>
      </p:sp>
      <p:sp>
        <p:nvSpPr>
          <p:cNvPr id="16" name="ZoneTexte 15">
            <a:extLst>
              <a:ext uri="{FF2B5EF4-FFF2-40B4-BE49-F238E27FC236}">
                <a16:creationId xmlns:a16="http://schemas.microsoft.com/office/drawing/2014/main" id="{36DA5E08-992D-2614-EDF8-EC3A83D7E262}"/>
              </a:ext>
            </a:extLst>
          </p:cNvPr>
          <p:cNvSpPr txBox="1"/>
          <p:nvPr/>
        </p:nvSpPr>
        <p:spPr>
          <a:xfrm>
            <a:off x="6294475" y="2065531"/>
            <a:ext cx="5841875" cy="2893100"/>
          </a:xfrm>
          <a:prstGeom prst="rect">
            <a:avLst/>
          </a:prstGeom>
          <a:noFill/>
        </p:spPr>
        <p:txBody>
          <a:bodyPr wrap="square" rtlCol="0">
            <a:spAutoFit/>
          </a:bodyPr>
          <a:lstStyle/>
          <a:p>
            <a:r>
              <a:rPr lang="en-GB" sz="2000" dirty="0">
                <a:solidFill>
                  <a:schemeClr val="bg1"/>
                </a:solidFill>
              </a:rPr>
              <a:t>Simultaneous Data obtained from 0.6 to 2.4µm</a:t>
            </a:r>
          </a:p>
          <a:p>
            <a:endParaRPr lang="en-GB" dirty="0">
              <a:solidFill>
                <a:schemeClr val="bg1"/>
              </a:solidFill>
            </a:endParaRPr>
          </a:p>
          <a:p>
            <a:endParaRPr lang="en-GB" dirty="0">
              <a:solidFill>
                <a:schemeClr val="bg1"/>
              </a:solidFill>
            </a:endParaRPr>
          </a:p>
          <a:p>
            <a:r>
              <a:rPr lang="en-GB" dirty="0">
                <a:solidFill>
                  <a:schemeClr val="bg1"/>
                </a:solidFill>
              </a:rPr>
              <a:t>Analysis performed by J. </a:t>
            </a:r>
            <a:r>
              <a:rPr lang="en-GB" dirty="0" err="1">
                <a:solidFill>
                  <a:schemeClr val="bg1"/>
                </a:solidFill>
              </a:rPr>
              <a:t>Jonak</a:t>
            </a:r>
            <a:r>
              <a:rPr lang="en-GB" dirty="0">
                <a:solidFill>
                  <a:schemeClr val="bg1"/>
                </a:solidFill>
              </a:rPr>
              <a:t> as part of his PhD thesis</a:t>
            </a:r>
          </a:p>
          <a:p>
            <a:endParaRPr lang="en-GB" dirty="0">
              <a:solidFill>
                <a:schemeClr val="bg1"/>
              </a:solidFill>
            </a:endParaRPr>
          </a:p>
          <a:p>
            <a:r>
              <a:rPr lang="en-GB" dirty="0">
                <a:solidFill>
                  <a:schemeClr val="bg1"/>
                </a:solidFill>
              </a:rPr>
              <a:t>Modelling with 2 UDs with chromatic flux ratio</a:t>
            </a:r>
          </a:p>
          <a:p>
            <a:endParaRPr lang="en-GB" dirty="0">
              <a:solidFill>
                <a:schemeClr val="bg1"/>
              </a:solidFill>
            </a:endParaRPr>
          </a:p>
          <a:p>
            <a:endParaRPr lang="en-GB" dirty="0">
              <a:solidFill>
                <a:schemeClr val="bg1"/>
              </a:solidFill>
            </a:endParaRPr>
          </a:p>
          <a:p>
            <a:r>
              <a:rPr lang="en-GB" dirty="0">
                <a:solidFill>
                  <a:schemeClr val="bg1"/>
                </a:solidFill>
              </a:rPr>
              <a:t>MCMC run to find the best model and estimate parameters and uncertainties</a:t>
            </a:r>
          </a:p>
        </p:txBody>
      </p:sp>
      <p:pic>
        <p:nvPicPr>
          <p:cNvPr id="4" name="Image 3" descr="Une image contenant Visage humain, personne, Selfie, sourcil&#10;&#10;Description générée automatiquement">
            <a:extLst>
              <a:ext uri="{FF2B5EF4-FFF2-40B4-BE49-F238E27FC236}">
                <a16:creationId xmlns:a16="http://schemas.microsoft.com/office/drawing/2014/main" id="{F802997E-E9FE-D138-E31B-93098B3B24CC}"/>
              </a:ext>
            </a:extLst>
          </p:cNvPr>
          <p:cNvPicPr>
            <a:picLocks noChangeAspect="1"/>
          </p:cNvPicPr>
          <p:nvPr/>
        </p:nvPicPr>
        <p:blipFill rotWithShape="1">
          <a:blip r:embed="rId3">
            <a:extLst>
              <a:ext uri="{28A0092B-C50C-407E-A947-70E740481C1C}">
                <a14:useLocalDpi xmlns:a14="http://schemas.microsoft.com/office/drawing/2010/main" val="0"/>
              </a:ext>
            </a:extLst>
          </a:blip>
          <a:srcRect t="10389"/>
          <a:stretch/>
        </p:blipFill>
        <p:spPr>
          <a:xfrm>
            <a:off x="9100895" y="5135013"/>
            <a:ext cx="679687" cy="793821"/>
          </a:xfrm>
          <a:prstGeom prst="rect">
            <a:avLst/>
          </a:prstGeom>
        </p:spPr>
      </p:pic>
      <p:sp>
        <p:nvSpPr>
          <p:cNvPr id="5" name="ZoneTexte 4">
            <a:extLst>
              <a:ext uri="{FF2B5EF4-FFF2-40B4-BE49-F238E27FC236}">
                <a16:creationId xmlns:a16="http://schemas.microsoft.com/office/drawing/2014/main" id="{077B5FC9-0C1C-66F2-7D25-935333CA327D}"/>
              </a:ext>
            </a:extLst>
          </p:cNvPr>
          <p:cNvSpPr txBox="1"/>
          <p:nvPr/>
        </p:nvSpPr>
        <p:spPr>
          <a:xfrm>
            <a:off x="8005588" y="5950854"/>
            <a:ext cx="2870299" cy="646331"/>
          </a:xfrm>
          <a:prstGeom prst="rect">
            <a:avLst/>
          </a:prstGeom>
          <a:noFill/>
        </p:spPr>
        <p:txBody>
          <a:bodyPr wrap="square" rtlCol="0">
            <a:spAutoFit/>
          </a:bodyPr>
          <a:lstStyle/>
          <a:p>
            <a:pPr algn="ctr"/>
            <a:r>
              <a:rPr lang="en-GB" dirty="0" err="1">
                <a:solidFill>
                  <a:schemeClr val="bg1"/>
                </a:solidFill>
              </a:rPr>
              <a:t>Juraj</a:t>
            </a:r>
            <a:r>
              <a:rPr lang="en-GB" dirty="0">
                <a:solidFill>
                  <a:schemeClr val="bg1"/>
                </a:solidFill>
              </a:rPr>
              <a:t> </a:t>
            </a:r>
            <a:r>
              <a:rPr lang="en-GB" dirty="0" err="1">
                <a:solidFill>
                  <a:schemeClr val="bg1"/>
                </a:solidFill>
              </a:rPr>
              <a:t>Jorak</a:t>
            </a:r>
            <a:endParaRPr lang="en-GB" dirty="0">
              <a:solidFill>
                <a:schemeClr val="bg1"/>
              </a:solidFill>
            </a:endParaRPr>
          </a:p>
          <a:p>
            <a:pPr algn="ctr"/>
            <a:r>
              <a:rPr lang="en-GB" dirty="0">
                <a:solidFill>
                  <a:schemeClr val="bg1"/>
                </a:solidFill>
              </a:rPr>
              <a:t>PhD at Lagrange Lab.</a:t>
            </a:r>
          </a:p>
        </p:txBody>
      </p:sp>
    </p:spTree>
    <p:extLst>
      <p:ext uri="{BB962C8B-B14F-4D97-AF65-F5344CB8AC3E}">
        <p14:creationId xmlns:p14="http://schemas.microsoft.com/office/powerpoint/2010/main" val="385197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First Science observations</a:t>
            </a:r>
          </a:p>
        </p:txBody>
      </p:sp>
      <p:sp>
        <p:nvSpPr>
          <p:cNvPr id="3" name="ZoneTexte 2">
            <a:extLst>
              <a:ext uri="{FF2B5EF4-FFF2-40B4-BE49-F238E27FC236}">
                <a16:creationId xmlns:a16="http://schemas.microsoft.com/office/drawing/2014/main" id="{6231C471-948B-4913-40FC-1AAB1B3AAEB5}"/>
              </a:ext>
            </a:extLst>
          </p:cNvPr>
          <p:cNvSpPr txBox="1"/>
          <p:nvPr/>
        </p:nvSpPr>
        <p:spPr>
          <a:xfrm>
            <a:off x="115186" y="916362"/>
            <a:ext cx="7053598" cy="369332"/>
          </a:xfrm>
          <a:prstGeom prst="rect">
            <a:avLst/>
          </a:prstGeom>
          <a:noFill/>
        </p:spPr>
        <p:txBody>
          <a:bodyPr wrap="none" rtlCol="0">
            <a:spAutoFit/>
          </a:bodyPr>
          <a:lstStyle/>
          <a:p>
            <a:r>
              <a:rPr lang="fr-FR" dirty="0">
                <a:solidFill>
                  <a:schemeClr val="bg1"/>
                </a:solidFill>
              </a:rPr>
              <a:t>Multi-</a:t>
            </a:r>
            <a:r>
              <a:rPr lang="fr-FR" dirty="0" err="1">
                <a:solidFill>
                  <a:schemeClr val="bg1"/>
                </a:solidFill>
              </a:rPr>
              <a:t>wavelength</a:t>
            </a:r>
            <a:r>
              <a:rPr lang="fr-FR" dirty="0">
                <a:solidFill>
                  <a:schemeClr val="bg1"/>
                </a:solidFill>
              </a:rPr>
              <a:t> </a:t>
            </a:r>
            <a:r>
              <a:rPr lang="fr-FR" dirty="0" err="1">
                <a:solidFill>
                  <a:schemeClr val="bg1"/>
                </a:solidFill>
              </a:rPr>
              <a:t>study</a:t>
            </a:r>
            <a:r>
              <a:rPr lang="fr-FR" dirty="0">
                <a:solidFill>
                  <a:schemeClr val="bg1"/>
                </a:solidFill>
              </a:rPr>
              <a:t> of the </a:t>
            </a:r>
            <a:r>
              <a:rPr lang="fr-FR" dirty="0" err="1">
                <a:solidFill>
                  <a:schemeClr val="bg1"/>
                </a:solidFill>
              </a:rPr>
              <a:t>Binary</a:t>
            </a:r>
            <a:r>
              <a:rPr lang="fr-FR" dirty="0">
                <a:solidFill>
                  <a:schemeClr val="bg1"/>
                </a:solidFill>
              </a:rPr>
              <a:t> Star </a:t>
            </a:r>
            <a:r>
              <a:rPr lang="el-GR" dirty="0">
                <a:solidFill>
                  <a:schemeClr val="bg1"/>
                </a:solidFill>
              </a:rPr>
              <a:t>β</a:t>
            </a:r>
            <a:r>
              <a:rPr lang="fr-FR" dirty="0">
                <a:solidFill>
                  <a:schemeClr val="bg1"/>
                </a:solidFill>
              </a:rPr>
              <a:t> Tri </a:t>
            </a:r>
            <a:r>
              <a:rPr lang="fr-FR" dirty="0" err="1">
                <a:solidFill>
                  <a:schemeClr val="bg1"/>
                </a:solidFill>
              </a:rPr>
              <a:t>seen</a:t>
            </a:r>
            <a:r>
              <a:rPr lang="fr-FR" dirty="0">
                <a:solidFill>
                  <a:schemeClr val="bg1"/>
                </a:solidFill>
              </a:rPr>
              <a:t> </a:t>
            </a:r>
            <a:r>
              <a:rPr lang="fr-FR" dirty="0" err="1">
                <a:solidFill>
                  <a:schemeClr val="bg1"/>
                </a:solidFill>
              </a:rPr>
              <a:t>from</a:t>
            </a:r>
            <a:r>
              <a:rPr lang="fr-FR" dirty="0">
                <a:solidFill>
                  <a:schemeClr val="bg1"/>
                </a:solidFill>
              </a:rPr>
              <a:t> 0.6 to 2.4</a:t>
            </a:r>
            <a:r>
              <a:rPr lang="el-GR" dirty="0">
                <a:solidFill>
                  <a:schemeClr val="bg1"/>
                </a:solidFill>
              </a:rPr>
              <a:t>μ</a:t>
            </a:r>
            <a:r>
              <a:rPr lang="fr-FR" dirty="0">
                <a:solidFill>
                  <a:schemeClr val="bg1"/>
                </a:solidFill>
              </a:rPr>
              <a:t>m</a:t>
            </a:r>
          </a:p>
        </p:txBody>
      </p:sp>
      <p:pic>
        <p:nvPicPr>
          <p:cNvPr id="8" name="Image 7">
            <a:extLst>
              <a:ext uri="{FF2B5EF4-FFF2-40B4-BE49-F238E27FC236}">
                <a16:creationId xmlns:a16="http://schemas.microsoft.com/office/drawing/2014/main" id="{A65C9041-DE8A-5BCD-CC49-57AA2AB6C72C}"/>
              </a:ext>
            </a:extLst>
          </p:cNvPr>
          <p:cNvPicPr>
            <a:picLocks noChangeAspect="1"/>
          </p:cNvPicPr>
          <p:nvPr/>
        </p:nvPicPr>
        <p:blipFill>
          <a:blip r:embed="rId2">
            <a:lum/>
            <a:alphaModFix/>
          </a:blip>
          <a:srcRect/>
          <a:stretch>
            <a:fillRect/>
          </a:stretch>
        </p:blipFill>
        <p:spPr>
          <a:xfrm>
            <a:off x="115187" y="1422992"/>
            <a:ext cx="5371214" cy="5371214"/>
          </a:xfrm>
          <a:prstGeom prst="rect">
            <a:avLst/>
          </a:prstGeom>
          <a:noFill/>
          <a:ln w="18000">
            <a:noFill/>
            <a:prstDash val="solid"/>
          </a:ln>
        </p:spPr>
      </p:pic>
      <p:pic>
        <p:nvPicPr>
          <p:cNvPr id="9" name="Image 8">
            <a:extLst>
              <a:ext uri="{FF2B5EF4-FFF2-40B4-BE49-F238E27FC236}">
                <a16:creationId xmlns:a16="http://schemas.microsoft.com/office/drawing/2014/main" id="{E96987BC-C4AF-ED7A-A26C-1AB79F56D8B4}"/>
              </a:ext>
            </a:extLst>
          </p:cNvPr>
          <p:cNvPicPr>
            <a:picLocks noChangeAspect="1"/>
          </p:cNvPicPr>
          <p:nvPr/>
        </p:nvPicPr>
        <p:blipFill>
          <a:blip r:embed="rId3">
            <a:lum/>
            <a:alphaModFix/>
          </a:blip>
          <a:srcRect/>
          <a:stretch>
            <a:fillRect/>
          </a:stretch>
        </p:blipFill>
        <p:spPr>
          <a:xfrm>
            <a:off x="5773480" y="1422990"/>
            <a:ext cx="6003384" cy="5336341"/>
          </a:xfrm>
          <a:prstGeom prst="rect">
            <a:avLst/>
          </a:prstGeom>
          <a:noFill/>
          <a:ln w="18000">
            <a:noFill/>
            <a:prstDash val="solid"/>
          </a:ln>
        </p:spPr>
      </p:pic>
      <p:sp>
        <p:nvSpPr>
          <p:cNvPr id="4" name="ZoneTexte 3">
            <a:extLst>
              <a:ext uri="{FF2B5EF4-FFF2-40B4-BE49-F238E27FC236}">
                <a16:creationId xmlns:a16="http://schemas.microsoft.com/office/drawing/2014/main" id="{0348C6B8-85D3-B6A8-07FC-2078754FBB5D}"/>
              </a:ext>
            </a:extLst>
          </p:cNvPr>
          <p:cNvSpPr txBox="1"/>
          <p:nvPr/>
        </p:nvSpPr>
        <p:spPr>
          <a:xfrm>
            <a:off x="2450569" y="1964028"/>
            <a:ext cx="2182713" cy="369332"/>
          </a:xfrm>
          <a:prstGeom prst="rect">
            <a:avLst/>
          </a:prstGeom>
          <a:noFill/>
        </p:spPr>
        <p:txBody>
          <a:bodyPr wrap="none" rtlCol="0">
            <a:spAutoFit/>
          </a:bodyPr>
          <a:lstStyle/>
          <a:p>
            <a:r>
              <a:rPr lang="en-GB" dirty="0"/>
              <a:t>Flux ratios in  R, H, K</a:t>
            </a:r>
          </a:p>
        </p:txBody>
      </p:sp>
      <p:sp>
        <p:nvSpPr>
          <p:cNvPr id="5" name="ZoneTexte 4">
            <a:extLst>
              <a:ext uri="{FF2B5EF4-FFF2-40B4-BE49-F238E27FC236}">
                <a16:creationId xmlns:a16="http://schemas.microsoft.com/office/drawing/2014/main" id="{306C2D05-7ED6-F72B-D4FA-915684610E5D}"/>
              </a:ext>
            </a:extLst>
          </p:cNvPr>
          <p:cNvSpPr txBox="1"/>
          <p:nvPr/>
        </p:nvSpPr>
        <p:spPr>
          <a:xfrm>
            <a:off x="4633282" y="5435008"/>
            <a:ext cx="853119" cy="261610"/>
          </a:xfrm>
          <a:prstGeom prst="rect">
            <a:avLst/>
          </a:prstGeom>
          <a:noFill/>
        </p:spPr>
        <p:txBody>
          <a:bodyPr wrap="none" rtlCol="0">
            <a:spAutoFit/>
          </a:bodyPr>
          <a:lstStyle/>
          <a:p>
            <a:r>
              <a:rPr lang="en-GB" sz="1100" dirty="0"/>
              <a:t>Diameter 2</a:t>
            </a:r>
          </a:p>
        </p:txBody>
      </p:sp>
      <p:sp>
        <p:nvSpPr>
          <p:cNvPr id="6" name="ZoneTexte 5">
            <a:extLst>
              <a:ext uri="{FF2B5EF4-FFF2-40B4-BE49-F238E27FC236}">
                <a16:creationId xmlns:a16="http://schemas.microsoft.com/office/drawing/2014/main" id="{2349B3CE-99B4-AEA3-B74F-B780C30E5ADA}"/>
              </a:ext>
            </a:extLst>
          </p:cNvPr>
          <p:cNvSpPr txBox="1"/>
          <p:nvPr/>
        </p:nvSpPr>
        <p:spPr>
          <a:xfrm>
            <a:off x="2517774" y="3317743"/>
            <a:ext cx="853119" cy="261610"/>
          </a:xfrm>
          <a:prstGeom prst="rect">
            <a:avLst/>
          </a:prstGeom>
          <a:noFill/>
        </p:spPr>
        <p:txBody>
          <a:bodyPr wrap="none" rtlCol="0">
            <a:spAutoFit/>
          </a:bodyPr>
          <a:lstStyle/>
          <a:p>
            <a:r>
              <a:rPr lang="en-GB" sz="1100" dirty="0"/>
              <a:t>Diameter 1</a:t>
            </a:r>
          </a:p>
        </p:txBody>
      </p:sp>
      <p:sp>
        <p:nvSpPr>
          <p:cNvPr id="10" name="ZoneTexte 9">
            <a:extLst>
              <a:ext uri="{FF2B5EF4-FFF2-40B4-BE49-F238E27FC236}">
                <a16:creationId xmlns:a16="http://schemas.microsoft.com/office/drawing/2014/main" id="{4D657B58-93F1-4719-A343-0BE8F5AAD70B}"/>
              </a:ext>
            </a:extLst>
          </p:cNvPr>
          <p:cNvSpPr txBox="1"/>
          <p:nvPr/>
        </p:nvSpPr>
        <p:spPr>
          <a:xfrm>
            <a:off x="3221036" y="4014370"/>
            <a:ext cx="841897" cy="276999"/>
          </a:xfrm>
          <a:prstGeom prst="rect">
            <a:avLst/>
          </a:prstGeom>
          <a:noFill/>
        </p:spPr>
        <p:txBody>
          <a:bodyPr wrap="none" rtlCol="0">
            <a:spAutoFit/>
          </a:bodyPr>
          <a:lstStyle/>
          <a:p>
            <a:r>
              <a:rPr lang="en-GB" sz="1200" dirty="0"/>
              <a:t>X position</a:t>
            </a:r>
          </a:p>
        </p:txBody>
      </p:sp>
      <p:sp>
        <p:nvSpPr>
          <p:cNvPr id="11" name="ZoneTexte 10">
            <a:extLst>
              <a:ext uri="{FF2B5EF4-FFF2-40B4-BE49-F238E27FC236}">
                <a16:creationId xmlns:a16="http://schemas.microsoft.com/office/drawing/2014/main" id="{3E1F7644-D66B-D28D-0205-6F157C630D86}"/>
              </a:ext>
            </a:extLst>
          </p:cNvPr>
          <p:cNvSpPr txBox="1"/>
          <p:nvPr/>
        </p:nvSpPr>
        <p:spPr>
          <a:xfrm>
            <a:off x="3900351" y="4774662"/>
            <a:ext cx="840295" cy="276999"/>
          </a:xfrm>
          <a:prstGeom prst="rect">
            <a:avLst/>
          </a:prstGeom>
          <a:noFill/>
        </p:spPr>
        <p:txBody>
          <a:bodyPr wrap="none" rtlCol="0">
            <a:spAutoFit/>
          </a:bodyPr>
          <a:lstStyle/>
          <a:p>
            <a:r>
              <a:rPr lang="en-GB" sz="1200" dirty="0"/>
              <a:t>Y position</a:t>
            </a:r>
          </a:p>
        </p:txBody>
      </p:sp>
      <p:sp>
        <p:nvSpPr>
          <p:cNvPr id="12" name="Accolade fermante 11">
            <a:extLst>
              <a:ext uri="{FF2B5EF4-FFF2-40B4-BE49-F238E27FC236}">
                <a16:creationId xmlns:a16="http://schemas.microsoft.com/office/drawing/2014/main" id="{AFCE19A1-007A-B89F-FD7A-C7BF0EB64800}"/>
              </a:ext>
            </a:extLst>
          </p:cNvPr>
          <p:cNvSpPr/>
          <p:nvPr/>
        </p:nvSpPr>
        <p:spPr>
          <a:xfrm rot="19944557">
            <a:off x="2347594" y="1409710"/>
            <a:ext cx="158008" cy="1682975"/>
          </a:xfrm>
          <a:prstGeom prst="rightBrace">
            <a:avLst>
              <a:gd name="adj1" fmla="val 35919"/>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0520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err="1">
                <a:solidFill>
                  <a:schemeClr val="bg1"/>
                </a:solidFill>
              </a:rPr>
              <a:t>What</a:t>
            </a:r>
            <a:r>
              <a:rPr lang="fr-FR" dirty="0">
                <a:solidFill>
                  <a:schemeClr val="bg1"/>
                </a:solidFill>
              </a:rPr>
              <a:t> about SPICA-FT?</a:t>
            </a:r>
          </a:p>
        </p:txBody>
      </p:sp>
      <p:pic>
        <p:nvPicPr>
          <p:cNvPr id="3" name="Image 2">
            <a:extLst>
              <a:ext uri="{FF2B5EF4-FFF2-40B4-BE49-F238E27FC236}">
                <a16:creationId xmlns:a16="http://schemas.microsoft.com/office/drawing/2014/main" id="{583986C5-760B-05C9-73D8-BA4EF9706A63}"/>
              </a:ext>
            </a:extLst>
          </p:cNvPr>
          <p:cNvPicPr>
            <a:picLocks noChangeAspect="1"/>
          </p:cNvPicPr>
          <p:nvPr/>
        </p:nvPicPr>
        <p:blipFill rotWithShape="1">
          <a:blip r:embed="rId2"/>
          <a:srcRect l="1478" t="3280" r="1774" b="4185"/>
          <a:stretch/>
        </p:blipFill>
        <p:spPr>
          <a:xfrm>
            <a:off x="193046" y="1536460"/>
            <a:ext cx="11858734" cy="4566628"/>
          </a:xfrm>
          <a:prstGeom prst="rect">
            <a:avLst/>
          </a:prstGeom>
        </p:spPr>
      </p:pic>
    </p:spTree>
    <p:extLst>
      <p:ext uri="{BB962C8B-B14F-4D97-AF65-F5344CB8AC3E}">
        <p14:creationId xmlns:p14="http://schemas.microsoft.com/office/powerpoint/2010/main" val="303248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SPICA-FT </a:t>
            </a:r>
            <a:r>
              <a:rPr lang="fr-FR" dirty="0" err="1">
                <a:solidFill>
                  <a:schemeClr val="bg1"/>
                </a:solidFill>
              </a:rPr>
              <a:t>status</a:t>
            </a:r>
            <a:endParaRPr lang="fr-FR" dirty="0">
              <a:solidFill>
                <a:schemeClr val="bg1"/>
              </a:solidFill>
            </a:endParaRPr>
          </a:p>
        </p:txBody>
      </p:sp>
      <p:pic>
        <p:nvPicPr>
          <p:cNvPr id="5" name="Image 4" descr="Une image contenant intérieur, évier, sale&#10;&#10;Description générée automatiquement">
            <a:extLst>
              <a:ext uri="{FF2B5EF4-FFF2-40B4-BE49-F238E27FC236}">
                <a16:creationId xmlns:a16="http://schemas.microsoft.com/office/drawing/2014/main" id="{9B922196-640E-6A45-D138-3858B1B9F957}"/>
              </a:ext>
            </a:extLst>
          </p:cNvPr>
          <p:cNvPicPr>
            <a:picLocks noChangeAspect="1"/>
          </p:cNvPicPr>
          <p:nvPr/>
        </p:nvPicPr>
        <p:blipFill>
          <a:blip r:embed="rId2"/>
          <a:stretch>
            <a:fillRect/>
          </a:stretch>
        </p:blipFill>
        <p:spPr>
          <a:xfrm>
            <a:off x="193046" y="1536460"/>
            <a:ext cx="6282182" cy="4711636"/>
          </a:xfrm>
          <a:prstGeom prst="rect">
            <a:avLst/>
          </a:prstGeom>
        </p:spPr>
      </p:pic>
      <p:pic>
        <p:nvPicPr>
          <p:cNvPr id="6" name="Image 5">
            <a:extLst>
              <a:ext uri="{FF2B5EF4-FFF2-40B4-BE49-F238E27FC236}">
                <a16:creationId xmlns:a16="http://schemas.microsoft.com/office/drawing/2014/main" id="{27AFB322-8009-B557-0A7D-3EAC5E490482}"/>
              </a:ext>
            </a:extLst>
          </p:cNvPr>
          <p:cNvPicPr>
            <a:picLocks noChangeAspect="1"/>
          </p:cNvPicPr>
          <p:nvPr/>
        </p:nvPicPr>
        <p:blipFill rotWithShape="1">
          <a:blip r:embed="rId3"/>
          <a:srcRect l="8610" t="5555" r="21177" b="12280"/>
          <a:stretch/>
        </p:blipFill>
        <p:spPr>
          <a:xfrm rot="5400000">
            <a:off x="7054392" y="1513502"/>
            <a:ext cx="5100885" cy="4476839"/>
          </a:xfrm>
          <a:prstGeom prst="rect">
            <a:avLst/>
          </a:prstGeom>
        </p:spPr>
      </p:pic>
      <p:sp>
        <p:nvSpPr>
          <p:cNvPr id="7" name="ZoneTexte 6">
            <a:extLst>
              <a:ext uri="{FF2B5EF4-FFF2-40B4-BE49-F238E27FC236}">
                <a16:creationId xmlns:a16="http://schemas.microsoft.com/office/drawing/2014/main" id="{2A225CB9-BBB2-AA66-9114-2A52F4A3E506}"/>
              </a:ext>
            </a:extLst>
          </p:cNvPr>
          <p:cNvSpPr txBox="1"/>
          <p:nvPr/>
        </p:nvSpPr>
        <p:spPr>
          <a:xfrm>
            <a:off x="1679944" y="6288113"/>
            <a:ext cx="3526030" cy="369332"/>
          </a:xfrm>
          <a:prstGeom prst="rect">
            <a:avLst/>
          </a:prstGeom>
          <a:noFill/>
        </p:spPr>
        <p:txBody>
          <a:bodyPr wrap="none" rtlCol="0">
            <a:spAutoFit/>
          </a:bodyPr>
          <a:lstStyle/>
          <a:p>
            <a:r>
              <a:rPr lang="fr-FR" dirty="0">
                <a:solidFill>
                  <a:schemeClr val="bg1"/>
                </a:solidFill>
              </a:rPr>
              <a:t>SPICA-FT chip test in Nice in 2022</a:t>
            </a:r>
          </a:p>
        </p:txBody>
      </p:sp>
      <p:sp>
        <p:nvSpPr>
          <p:cNvPr id="8" name="ZoneTexte 7">
            <a:extLst>
              <a:ext uri="{FF2B5EF4-FFF2-40B4-BE49-F238E27FC236}">
                <a16:creationId xmlns:a16="http://schemas.microsoft.com/office/drawing/2014/main" id="{7FBB8A38-9D58-A991-70FA-F55B37B6E873}"/>
              </a:ext>
            </a:extLst>
          </p:cNvPr>
          <p:cNvSpPr txBox="1"/>
          <p:nvPr/>
        </p:nvSpPr>
        <p:spPr>
          <a:xfrm>
            <a:off x="7465327" y="6308209"/>
            <a:ext cx="4281685" cy="369332"/>
          </a:xfrm>
          <a:prstGeom prst="rect">
            <a:avLst/>
          </a:prstGeom>
          <a:noFill/>
        </p:spPr>
        <p:txBody>
          <a:bodyPr wrap="none" rtlCol="0">
            <a:spAutoFit/>
          </a:bodyPr>
          <a:lstStyle/>
          <a:p>
            <a:r>
              <a:rPr lang="fr-FR" dirty="0">
                <a:solidFill>
                  <a:schemeClr val="bg1"/>
                </a:solidFill>
              </a:rPr>
              <a:t>SPICA-FT chip </a:t>
            </a:r>
            <a:r>
              <a:rPr lang="fr-FR" dirty="0" err="1">
                <a:solidFill>
                  <a:schemeClr val="bg1"/>
                </a:solidFill>
              </a:rPr>
              <a:t>installed</a:t>
            </a:r>
            <a:r>
              <a:rPr lang="fr-FR" dirty="0">
                <a:solidFill>
                  <a:schemeClr val="bg1"/>
                </a:solidFill>
              </a:rPr>
              <a:t> in MIRCX in 2024</a:t>
            </a:r>
          </a:p>
        </p:txBody>
      </p:sp>
      <p:sp>
        <p:nvSpPr>
          <p:cNvPr id="3" name="ZoneTexte 2">
            <a:extLst>
              <a:ext uri="{FF2B5EF4-FFF2-40B4-BE49-F238E27FC236}">
                <a16:creationId xmlns:a16="http://schemas.microsoft.com/office/drawing/2014/main" id="{FCDB5BCC-366C-0024-68AE-CD4DCC7D94CB}"/>
              </a:ext>
            </a:extLst>
          </p:cNvPr>
          <p:cNvSpPr txBox="1"/>
          <p:nvPr/>
        </p:nvSpPr>
        <p:spPr>
          <a:xfrm>
            <a:off x="138805" y="962454"/>
            <a:ext cx="2844818" cy="369332"/>
          </a:xfrm>
          <a:prstGeom prst="rect">
            <a:avLst/>
          </a:prstGeom>
          <a:noFill/>
        </p:spPr>
        <p:txBody>
          <a:bodyPr wrap="none" rtlCol="0">
            <a:spAutoFit/>
          </a:bodyPr>
          <a:lstStyle/>
          <a:p>
            <a:r>
              <a:rPr lang="fr-FR" dirty="0">
                <a:solidFill>
                  <a:schemeClr val="bg1"/>
                </a:solidFill>
              </a:rPr>
              <a:t>Chip Installation at CHARA</a:t>
            </a:r>
          </a:p>
        </p:txBody>
      </p:sp>
    </p:spTree>
    <p:extLst>
      <p:ext uri="{BB962C8B-B14F-4D97-AF65-F5344CB8AC3E}">
        <p14:creationId xmlns:p14="http://schemas.microsoft.com/office/powerpoint/2010/main" val="102306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SPICA-FT </a:t>
            </a:r>
            <a:r>
              <a:rPr lang="fr-FR" dirty="0" err="1">
                <a:solidFill>
                  <a:schemeClr val="bg1"/>
                </a:solidFill>
              </a:rPr>
              <a:t>status</a:t>
            </a:r>
            <a:endParaRPr lang="fr-FR" dirty="0">
              <a:solidFill>
                <a:schemeClr val="bg1"/>
              </a:solidFill>
            </a:endParaRPr>
          </a:p>
        </p:txBody>
      </p:sp>
      <p:sp>
        <p:nvSpPr>
          <p:cNvPr id="3" name="Espace réservé du texte 5">
            <a:extLst>
              <a:ext uri="{FF2B5EF4-FFF2-40B4-BE49-F238E27FC236}">
                <a16:creationId xmlns:a16="http://schemas.microsoft.com/office/drawing/2014/main" id="{6E9BD42B-C310-E571-127B-5B11741D63DB}"/>
              </a:ext>
            </a:extLst>
          </p:cNvPr>
          <p:cNvSpPr txBox="1">
            <a:spLocks/>
          </p:cNvSpPr>
          <p:nvPr/>
        </p:nvSpPr>
        <p:spPr>
          <a:xfrm>
            <a:off x="138805" y="1354449"/>
            <a:ext cx="11938009" cy="482709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sym typeface="Wingdings" panose="05000000000000000000" pitchFamily="2" charset="2"/>
              </a:rPr>
              <a:t>SPICA-FT IO chip ~ 30% gain compared to </a:t>
            </a:r>
            <a:r>
              <a:rPr lang="en-GB" sz="2000" dirty="0" err="1">
                <a:solidFill>
                  <a:schemeClr val="bg1"/>
                </a:solidFill>
                <a:sym typeface="Wingdings" panose="05000000000000000000" pitchFamily="2" charset="2"/>
              </a:rPr>
              <a:t>MIRCx</a:t>
            </a:r>
            <a:r>
              <a:rPr lang="en-GB" sz="2000" dirty="0">
                <a:solidFill>
                  <a:schemeClr val="bg1"/>
                </a:solidFill>
                <a:sym typeface="Wingdings" panose="05000000000000000000" pitchFamily="2" charset="2"/>
              </a:rPr>
              <a:t> in term of transmission </a:t>
            </a:r>
            <a:endParaRPr lang="en-GB" sz="2000" dirty="0">
              <a:solidFill>
                <a:schemeClr val="bg1"/>
              </a:solidFill>
            </a:endParaRPr>
          </a:p>
          <a:p>
            <a:r>
              <a:rPr lang="en-GB" sz="2000" dirty="0">
                <a:solidFill>
                  <a:schemeClr val="bg1"/>
                </a:solidFill>
              </a:rPr>
              <a:t>Automatic switch between the MIRCX-AIO and the SPICA-FT-ABCD </a:t>
            </a:r>
          </a:p>
          <a:p>
            <a:pPr marL="0" indent="0">
              <a:buNone/>
            </a:pPr>
            <a:r>
              <a:rPr lang="en-GB" sz="2000" dirty="0">
                <a:solidFill>
                  <a:schemeClr val="bg1"/>
                </a:solidFill>
              </a:rPr>
              <a:t>	</a:t>
            </a:r>
            <a:r>
              <a:rPr lang="en-GB" sz="2000" dirty="0">
                <a:solidFill>
                  <a:schemeClr val="bg1"/>
                </a:solidFill>
                <a:sym typeface="Wingdings" panose="05000000000000000000" pitchFamily="2" charset="2"/>
              </a:rPr>
              <a:t></a:t>
            </a:r>
            <a:r>
              <a:rPr lang="en-GB" sz="2000" dirty="0">
                <a:solidFill>
                  <a:schemeClr val="bg1"/>
                </a:solidFill>
              </a:rPr>
              <a:t>10mn for alignment and </a:t>
            </a:r>
            <a:r>
              <a:rPr lang="en-GB" sz="2000" dirty="0" err="1">
                <a:solidFill>
                  <a:schemeClr val="bg1"/>
                </a:solidFill>
              </a:rPr>
              <a:t>cophasing</a:t>
            </a:r>
            <a:endParaRPr lang="en-GB" sz="2000" dirty="0">
              <a:solidFill>
                <a:schemeClr val="bg1"/>
              </a:solidFill>
            </a:endParaRPr>
          </a:p>
          <a:p>
            <a:pPr marL="0" indent="0">
              <a:buNone/>
            </a:pPr>
            <a:endParaRPr lang="en-GB" sz="2000" dirty="0">
              <a:solidFill>
                <a:schemeClr val="bg1"/>
              </a:solidFill>
            </a:endParaRPr>
          </a:p>
        </p:txBody>
      </p:sp>
      <p:pic>
        <p:nvPicPr>
          <p:cNvPr id="7" name="Image 6">
            <a:extLst>
              <a:ext uri="{FF2B5EF4-FFF2-40B4-BE49-F238E27FC236}">
                <a16:creationId xmlns:a16="http://schemas.microsoft.com/office/drawing/2014/main" id="{B9629700-AEE2-E487-D326-5B524CF7F775}"/>
              </a:ext>
            </a:extLst>
          </p:cNvPr>
          <p:cNvPicPr>
            <a:picLocks noChangeAspect="1"/>
          </p:cNvPicPr>
          <p:nvPr/>
        </p:nvPicPr>
        <p:blipFill rotWithShape="1">
          <a:blip r:embed="rId3"/>
          <a:srcRect l="5014" t="8102" r="5684" b="3660"/>
          <a:stretch/>
        </p:blipFill>
        <p:spPr>
          <a:xfrm>
            <a:off x="537280" y="2680011"/>
            <a:ext cx="3665844" cy="3709919"/>
          </a:xfrm>
          <a:prstGeom prst="rect">
            <a:avLst/>
          </a:prstGeom>
        </p:spPr>
      </p:pic>
      <p:pic>
        <p:nvPicPr>
          <p:cNvPr id="8" name="Image 7">
            <a:extLst>
              <a:ext uri="{FF2B5EF4-FFF2-40B4-BE49-F238E27FC236}">
                <a16:creationId xmlns:a16="http://schemas.microsoft.com/office/drawing/2014/main" id="{E753FD94-1FA2-B137-5FF0-B23FFA9D5E8C}"/>
              </a:ext>
            </a:extLst>
          </p:cNvPr>
          <p:cNvPicPr>
            <a:picLocks noChangeAspect="1"/>
          </p:cNvPicPr>
          <p:nvPr/>
        </p:nvPicPr>
        <p:blipFill rotWithShape="1">
          <a:blip r:embed="rId4"/>
          <a:srcRect l="5294" t="34535" r="-1176" b="-34535"/>
          <a:stretch/>
        </p:blipFill>
        <p:spPr>
          <a:xfrm>
            <a:off x="4509271" y="2680011"/>
            <a:ext cx="7333717" cy="5736498"/>
          </a:xfrm>
          <a:prstGeom prst="rect">
            <a:avLst/>
          </a:prstGeom>
        </p:spPr>
      </p:pic>
      <p:sp>
        <p:nvSpPr>
          <p:cNvPr id="5" name="ZoneTexte 4">
            <a:extLst>
              <a:ext uri="{FF2B5EF4-FFF2-40B4-BE49-F238E27FC236}">
                <a16:creationId xmlns:a16="http://schemas.microsoft.com/office/drawing/2014/main" id="{A1F34073-A048-9F0E-2644-D1A1A3CF2457}"/>
              </a:ext>
            </a:extLst>
          </p:cNvPr>
          <p:cNvSpPr txBox="1"/>
          <p:nvPr/>
        </p:nvSpPr>
        <p:spPr>
          <a:xfrm>
            <a:off x="138805" y="962454"/>
            <a:ext cx="2724849" cy="369332"/>
          </a:xfrm>
          <a:prstGeom prst="rect">
            <a:avLst/>
          </a:prstGeom>
          <a:noFill/>
        </p:spPr>
        <p:txBody>
          <a:bodyPr wrap="none" rtlCol="0">
            <a:spAutoFit/>
          </a:bodyPr>
          <a:lstStyle/>
          <a:p>
            <a:r>
              <a:rPr lang="fr-FR" dirty="0">
                <a:solidFill>
                  <a:schemeClr val="bg1"/>
                </a:solidFill>
              </a:rPr>
              <a:t>Hardware tests at CHARA</a:t>
            </a:r>
          </a:p>
        </p:txBody>
      </p:sp>
    </p:spTree>
    <p:extLst>
      <p:ext uri="{BB962C8B-B14F-4D97-AF65-F5344CB8AC3E}">
        <p14:creationId xmlns:p14="http://schemas.microsoft.com/office/powerpoint/2010/main" val="323591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SPICA-FT </a:t>
            </a:r>
            <a:r>
              <a:rPr lang="fr-FR" dirty="0" err="1">
                <a:solidFill>
                  <a:schemeClr val="bg1"/>
                </a:solidFill>
              </a:rPr>
              <a:t>status</a:t>
            </a:r>
            <a:endParaRPr lang="fr-FR" dirty="0">
              <a:solidFill>
                <a:schemeClr val="bg1"/>
              </a:solidFill>
            </a:endParaRPr>
          </a:p>
        </p:txBody>
      </p:sp>
      <p:sp>
        <p:nvSpPr>
          <p:cNvPr id="3" name="Espace réservé du texte 5">
            <a:extLst>
              <a:ext uri="{FF2B5EF4-FFF2-40B4-BE49-F238E27FC236}">
                <a16:creationId xmlns:a16="http://schemas.microsoft.com/office/drawing/2014/main" id="{6E9BD42B-C310-E571-127B-5B11741D63DB}"/>
              </a:ext>
            </a:extLst>
          </p:cNvPr>
          <p:cNvSpPr txBox="1">
            <a:spLocks/>
          </p:cNvSpPr>
          <p:nvPr/>
        </p:nvSpPr>
        <p:spPr>
          <a:xfrm>
            <a:off x="138805" y="1354449"/>
            <a:ext cx="11938009" cy="482709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dirty="0">
                <a:solidFill>
                  <a:schemeClr val="bg1"/>
                </a:solidFill>
              </a:rPr>
              <a:t>Real Time processing for Group Delay and Phase Delay tracking validated (including relocking fringes)</a:t>
            </a:r>
          </a:p>
          <a:p>
            <a:pPr lvl="1"/>
            <a:endParaRPr lang="en-GB" sz="1800" dirty="0">
              <a:solidFill>
                <a:schemeClr val="bg1"/>
              </a:solidFill>
            </a:endParaRPr>
          </a:p>
          <a:p>
            <a:pPr lvl="1"/>
            <a:r>
              <a:rPr lang="en-GB" sz="1800" dirty="0">
                <a:solidFill>
                  <a:schemeClr val="bg1"/>
                </a:solidFill>
              </a:rPr>
              <a:t>Good performance but not enough time to use it in science observations</a:t>
            </a: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marL="0" indent="0">
              <a:buNone/>
            </a:pPr>
            <a:endParaRPr lang="en-GB" sz="1800" dirty="0">
              <a:solidFill>
                <a:schemeClr val="bg1"/>
              </a:solidFill>
            </a:endParaRPr>
          </a:p>
        </p:txBody>
      </p:sp>
      <p:sp>
        <p:nvSpPr>
          <p:cNvPr id="5" name="ZoneTexte 4">
            <a:extLst>
              <a:ext uri="{FF2B5EF4-FFF2-40B4-BE49-F238E27FC236}">
                <a16:creationId xmlns:a16="http://schemas.microsoft.com/office/drawing/2014/main" id="{A1F34073-A048-9F0E-2644-D1A1A3CF2457}"/>
              </a:ext>
            </a:extLst>
          </p:cNvPr>
          <p:cNvSpPr txBox="1"/>
          <p:nvPr/>
        </p:nvSpPr>
        <p:spPr>
          <a:xfrm>
            <a:off x="138805" y="962454"/>
            <a:ext cx="2636363" cy="369332"/>
          </a:xfrm>
          <a:prstGeom prst="rect">
            <a:avLst/>
          </a:prstGeom>
          <a:noFill/>
        </p:spPr>
        <p:txBody>
          <a:bodyPr wrap="none" rtlCol="0">
            <a:spAutoFit/>
          </a:bodyPr>
          <a:lstStyle/>
          <a:p>
            <a:r>
              <a:rPr lang="fr-FR" dirty="0">
                <a:solidFill>
                  <a:schemeClr val="bg1"/>
                </a:solidFill>
              </a:rPr>
              <a:t>Software tests at CHARA</a:t>
            </a:r>
          </a:p>
        </p:txBody>
      </p:sp>
      <p:pic>
        <p:nvPicPr>
          <p:cNvPr id="6" name="Image 5">
            <a:extLst>
              <a:ext uri="{FF2B5EF4-FFF2-40B4-BE49-F238E27FC236}">
                <a16:creationId xmlns:a16="http://schemas.microsoft.com/office/drawing/2014/main" id="{48B9150E-E56F-5231-BA3E-4AC5ED3F2E3C}"/>
              </a:ext>
            </a:extLst>
          </p:cNvPr>
          <p:cNvPicPr>
            <a:picLocks noChangeAspect="1"/>
          </p:cNvPicPr>
          <p:nvPr/>
        </p:nvPicPr>
        <p:blipFill>
          <a:blip r:embed="rId3"/>
          <a:stretch>
            <a:fillRect/>
          </a:stretch>
        </p:blipFill>
        <p:spPr>
          <a:xfrm>
            <a:off x="520892" y="2499340"/>
            <a:ext cx="6994006" cy="3930516"/>
          </a:xfrm>
          <a:prstGeom prst="rect">
            <a:avLst/>
          </a:prstGeom>
        </p:spPr>
      </p:pic>
      <p:sp>
        <p:nvSpPr>
          <p:cNvPr id="9" name="ZoneTexte 8">
            <a:extLst>
              <a:ext uri="{FF2B5EF4-FFF2-40B4-BE49-F238E27FC236}">
                <a16:creationId xmlns:a16="http://schemas.microsoft.com/office/drawing/2014/main" id="{4D8EDD4D-2E66-9181-73D1-9036CEF7D751}"/>
              </a:ext>
            </a:extLst>
          </p:cNvPr>
          <p:cNvSpPr txBox="1"/>
          <p:nvPr/>
        </p:nvSpPr>
        <p:spPr>
          <a:xfrm>
            <a:off x="7549085" y="2515066"/>
            <a:ext cx="4214589" cy="3447098"/>
          </a:xfrm>
          <a:prstGeom prst="rect">
            <a:avLst/>
          </a:prstGeom>
          <a:noFill/>
        </p:spPr>
        <p:txBody>
          <a:bodyPr wrap="square">
            <a:spAutoFit/>
          </a:bodyPr>
          <a:lstStyle/>
          <a:p>
            <a:pPr algn="ctr"/>
            <a:r>
              <a:rPr lang="fr-FR" sz="2400" dirty="0" err="1">
                <a:solidFill>
                  <a:schemeClr val="bg1"/>
                </a:solidFill>
              </a:rPr>
              <a:t>Tracking</a:t>
            </a:r>
            <a:r>
              <a:rPr lang="fr-FR" sz="2400" dirty="0">
                <a:solidFill>
                  <a:schemeClr val="bg1"/>
                </a:solidFill>
              </a:rPr>
              <a:t> </a:t>
            </a:r>
            <a:r>
              <a:rPr lang="fr-FR" sz="2400" dirty="0" err="1">
                <a:solidFill>
                  <a:schemeClr val="bg1"/>
                </a:solidFill>
              </a:rPr>
              <a:t>using</a:t>
            </a:r>
            <a:r>
              <a:rPr lang="fr-FR" sz="2400" dirty="0">
                <a:solidFill>
                  <a:schemeClr val="bg1"/>
                </a:solidFill>
              </a:rPr>
              <a:t> </a:t>
            </a:r>
          </a:p>
          <a:p>
            <a:pPr algn="ctr"/>
            <a:r>
              <a:rPr lang="fr-FR" sz="2400" dirty="0">
                <a:solidFill>
                  <a:schemeClr val="bg1"/>
                </a:solidFill>
              </a:rPr>
              <a:t>Group Delay &amp; Phase Delay</a:t>
            </a:r>
          </a:p>
          <a:p>
            <a:pPr algn="ctr"/>
            <a:endParaRPr lang="fr-FR" dirty="0">
              <a:solidFill>
                <a:schemeClr val="bg1"/>
              </a:solidFill>
            </a:endParaRPr>
          </a:p>
          <a:p>
            <a:pPr algn="ctr"/>
            <a:endParaRPr lang="fr-FR" dirty="0">
              <a:solidFill>
                <a:schemeClr val="bg1"/>
              </a:solidFill>
            </a:endParaRPr>
          </a:p>
          <a:p>
            <a:pPr algn="ctr"/>
            <a:r>
              <a:rPr lang="fr-FR" dirty="0" err="1">
                <a:solidFill>
                  <a:schemeClr val="bg1"/>
                </a:solidFill>
              </a:rPr>
              <a:t>Freq</a:t>
            </a:r>
            <a:r>
              <a:rPr lang="fr-FR" dirty="0">
                <a:solidFill>
                  <a:schemeClr val="bg1"/>
                </a:solidFill>
              </a:rPr>
              <a:t> = 300Hz</a:t>
            </a:r>
          </a:p>
          <a:p>
            <a:pPr algn="ctr"/>
            <a:endParaRPr lang="fr-FR" dirty="0">
              <a:solidFill>
                <a:schemeClr val="bg1"/>
              </a:solidFill>
            </a:endParaRPr>
          </a:p>
          <a:p>
            <a:pPr algn="ctr"/>
            <a:endParaRPr lang="fr-FR" dirty="0">
              <a:solidFill>
                <a:srgbClr val="FFC000"/>
              </a:solidFill>
            </a:endParaRPr>
          </a:p>
          <a:p>
            <a:pPr algn="ctr"/>
            <a:r>
              <a:rPr lang="fr-FR" sz="2800" dirty="0" err="1">
                <a:solidFill>
                  <a:srgbClr val="FFC000"/>
                </a:solidFill>
              </a:rPr>
              <a:t>rms</a:t>
            </a:r>
            <a:r>
              <a:rPr lang="fr-FR" sz="2800" dirty="0">
                <a:solidFill>
                  <a:srgbClr val="FFC000"/>
                </a:solidFill>
              </a:rPr>
              <a:t> ≈ 100nm</a:t>
            </a:r>
          </a:p>
          <a:p>
            <a:pPr algn="ctr"/>
            <a:r>
              <a:rPr lang="fr-FR" sz="3200" dirty="0">
                <a:solidFill>
                  <a:schemeClr val="bg1"/>
                </a:solidFill>
                <a:sym typeface="Wingdings" panose="05000000000000000000" pitchFamily="2" charset="2"/>
              </a:rPr>
              <a:t></a:t>
            </a:r>
            <a:endParaRPr lang="fr-FR" sz="3200" dirty="0">
              <a:solidFill>
                <a:schemeClr val="bg1"/>
              </a:solidFill>
            </a:endParaRPr>
          </a:p>
          <a:p>
            <a:pPr algn="ctr"/>
            <a:r>
              <a:rPr lang="fr-FR" sz="2000" dirty="0">
                <a:solidFill>
                  <a:schemeClr val="bg1"/>
                </a:solidFill>
              </a:rPr>
              <a:t>λ / 7 for SPICA-VIS</a:t>
            </a:r>
          </a:p>
        </p:txBody>
      </p:sp>
    </p:spTree>
    <p:extLst>
      <p:ext uri="{BB962C8B-B14F-4D97-AF65-F5344CB8AC3E}">
        <p14:creationId xmlns:p14="http://schemas.microsoft.com/office/powerpoint/2010/main" val="4103645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043229B-0607-AE62-DDD6-BD7E72B2CD9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210207"/>
            <a:ext cx="12192000" cy="7231116"/>
          </a:xfrm>
          <a:prstGeom prst="rect">
            <a:avLst/>
          </a:prstGeom>
          <a:effectLst>
            <a:softEdge rad="635000"/>
          </a:effectLst>
        </p:spPr>
      </p:pic>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a:xfrm>
            <a:off x="0" y="422258"/>
            <a:ext cx="12192000" cy="1325563"/>
          </a:xfrm>
        </p:spPr>
        <p:txBody>
          <a:bodyPr/>
          <a:lstStyle/>
          <a:p>
            <a:pPr algn="ctr"/>
            <a:r>
              <a:rPr lang="fr-FR" dirty="0">
                <a:solidFill>
                  <a:schemeClr val="bg1"/>
                </a:solidFill>
              </a:rPr>
              <a:t>Conclusions</a:t>
            </a:r>
          </a:p>
        </p:txBody>
      </p:sp>
      <p:sp>
        <p:nvSpPr>
          <p:cNvPr id="3" name="Espace réservé du texte 7">
            <a:extLst>
              <a:ext uri="{FF2B5EF4-FFF2-40B4-BE49-F238E27FC236}">
                <a16:creationId xmlns:a16="http://schemas.microsoft.com/office/drawing/2014/main" id="{7F5C5792-B6C1-1048-1D68-6DE45EDDEC86}"/>
              </a:ext>
            </a:extLst>
          </p:cNvPr>
          <p:cNvSpPr txBox="1">
            <a:spLocks/>
          </p:cNvSpPr>
          <p:nvPr/>
        </p:nvSpPr>
        <p:spPr>
          <a:xfrm>
            <a:off x="658813" y="1406106"/>
            <a:ext cx="11249652" cy="452003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bg1"/>
                </a:solidFill>
              </a:rPr>
              <a:t>SPICA-VIS:</a:t>
            </a:r>
          </a:p>
          <a:p>
            <a:pPr lvl="1"/>
            <a:r>
              <a:rPr lang="en-GB" sz="2000" dirty="0">
                <a:solidFill>
                  <a:schemeClr val="bg1"/>
                </a:solidFill>
              </a:rPr>
              <a:t>Functional commissioning almost completed in 2023 </a:t>
            </a:r>
          </a:p>
          <a:p>
            <a:pPr lvl="1"/>
            <a:r>
              <a:rPr lang="en-GB" sz="2000" dirty="0">
                <a:solidFill>
                  <a:schemeClr val="bg1"/>
                </a:solidFill>
              </a:rPr>
              <a:t>Routinely work in Survey mode: Scheduler + ASPRO2 &amp; OIDB integration, data reduction ready</a:t>
            </a:r>
          </a:p>
          <a:p>
            <a:pPr lvl="1"/>
            <a:r>
              <a:rPr lang="en-GB" sz="2000" dirty="0">
                <a:solidFill>
                  <a:schemeClr val="bg1"/>
                </a:solidFill>
              </a:rPr>
              <a:t>Limited performances on-sky :</a:t>
            </a:r>
          </a:p>
          <a:p>
            <a:pPr lvl="2"/>
            <a:r>
              <a:rPr lang="en-GB" sz="1600" dirty="0">
                <a:solidFill>
                  <a:schemeClr val="bg1"/>
                </a:solidFill>
              </a:rPr>
              <a:t>AO, alignment, DLs vibrations </a:t>
            </a:r>
            <a:r>
              <a:rPr lang="en-GB" sz="1600" dirty="0">
                <a:solidFill>
                  <a:schemeClr val="bg1"/>
                </a:solidFill>
                <a:sym typeface="Wingdings" panose="05000000000000000000" pitchFamily="2" charset="2"/>
              </a:rPr>
              <a:t> current work by the SPICA &amp; CHARA Teams</a:t>
            </a:r>
            <a:endParaRPr lang="en-GB" sz="1600" dirty="0">
              <a:solidFill>
                <a:schemeClr val="bg1"/>
              </a:solidFill>
            </a:endParaRPr>
          </a:p>
          <a:p>
            <a:pPr lvl="2"/>
            <a:r>
              <a:rPr lang="en-GB" sz="1600" dirty="0">
                <a:solidFill>
                  <a:schemeClr val="bg1"/>
                </a:solidFill>
              </a:rPr>
              <a:t>0.02 V² “plateau” </a:t>
            </a:r>
            <a:r>
              <a:rPr lang="en-GB" sz="1600" dirty="0">
                <a:solidFill>
                  <a:schemeClr val="bg1"/>
                </a:solidFill>
                <a:sym typeface="Wingdings" panose="05000000000000000000" pitchFamily="2" charset="2"/>
              </a:rPr>
              <a:t> still being investigated  ANDOR detector issue?</a:t>
            </a:r>
          </a:p>
          <a:p>
            <a:pPr marL="914400" lvl="2" indent="0">
              <a:buNone/>
            </a:pPr>
            <a:endParaRPr lang="en-GB" sz="2000" dirty="0">
              <a:solidFill>
                <a:schemeClr val="bg1"/>
              </a:solidFill>
            </a:endParaRPr>
          </a:p>
          <a:p>
            <a:pPr marL="914400" lvl="2" indent="0">
              <a:buNone/>
            </a:pPr>
            <a:endParaRPr lang="en-GB" sz="2000" dirty="0">
              <a:solidFill>
                <a:schemeClr val="bg1"/>
              </a:solidFill>
            </a:endParaRPr>
          </a:p>
          <a:p>
            <a:r>
              <a:rPr lang="en-GB" sz="2400" dirty="0">
                <a:solidFill>
                  <a:schemeClr val="bg1"/>
                </a:solidFill>
              </a:rPr>
              <a:t>SPICA-FT:</a:t>
            </a:r>
          </a:p>
          <a:p>
            <a:pPr lvl="1"/>
            <a:r>
              <a:rPr lang="en-GB" sz="2000" dirty="0">
                <a:solidFill>
                  <a:schemeClr val="bg1"/>
                </a:solidFill>
              </a:rPr>
              <a:t>Successful installation on MIRCX  (easy switch for the two modes)</a:t>
            </a:r>
          </a:p>
          <a:p>
            <a:pPr lvl="1"/>
            <a:r>
              <a:rPr lang="en-GB" sz="2000" dirty="0">
                <a:solidFill>
                  <a:schemeClr val="bg1"/>
                </a:solidFill>
              </a:rPr>
              <a:t>Software ready for GD &amp; PD including fringe jumps (relocking fringes)</a:t>
            </a:r>
          </a:p>
          <a:p>
            <a:pPr lvl="1"/>
            <a:r>
              <a:rPr lang="en-GB" sz="2000" dirty="0">
                <a:solidFill>
                  <a:schemeClr val="bg1"/>
                </a:solidFill>
              </a:rPr>
              <a:t>Next steps:</a:t>
            </a:r>
          </a:p>
          <a:p>
            <a:pPr lvl="2"/>
            <a:r>
              <a:rPr lang="en-GB" sz="1600" dirty="0">
                <a:solidFill>
                  <a:schemeClr val="bg1"/>
                </a:solidFill>
              </a:rPr>
              <a:t>Test in routine “science” observations for robustness</a:t>
            </a:r>
          </a:p>
          <a:p>
            <a:pPr lvl="2"/>
            <a:r>
              <a:rPr lang="en-GB" sz="1600" dirty="0">
                <a:solidFill>
                  <a:schemeClr val="bg1"/>
                </a:solidFill>
              </a:rPr>
              <a:t>Characterisation on SPICA-VIS sensitivity with longer DIT</a:t>
            </a:r>
          </a:p>
        </p:txBody>
      </p:sp>
      <p:sp>
        <p:nvSpPr>
          <p:cNvPr id="5" name="Titre 1">
            <a:extLst>
              <a:ext uri="{FF2B5EF4-FFF2-40B4-BE49-F238E27FC236}">
                <a16:creationId xmlns:a16="http://schemas.microsoft.com/office/drawing/2014/main" id="{E1E3FFCB-F23E-3C17-D451-2440717EB042}"/>
              </a:ext>
            </a:extLst>
          </p:cNvPr>
          <p:cNvSpPr txBox="1">
            <a:spLocks/>
          </p:cNvSpPr>
          <p:nvPr/>
        </p:nvSpPr>
        <p:spPr>
          <a:xfrm>
            <a:off x="0" y="-97420"/>
            <a:ext cx="12192000" cy="81750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800" dirty="0">
                <a:solidFill>
                  <a:srgbClr val="FFFF00"/>
                </a:solidFill>
              </a:rPr>
              <a:t>SPICA</a:t>
            </a:r>
            <a:r>
              <a:rPr lang="fr-FR" sz="8000" dirty="0">
                <a:solidFill>
                  <a:srgbClr val="FFFF00"/>
                </a:solidFill>
              </a:rPr>
              <a:t> </a:t>
            </a:r>
            <a:r>
              <a:rPr lang="en-US" sz="3200" b="1" dirty="0">
                <a:solidFill>
                  <a:srgbClr val="FFFF00"/>
                </a:solidFill>
              </a:rPr>
              <a:t>the new 6T visible combiner for the CHARA Array</a:t>
            </a:r>
            <a:endParaRPr lang="fr-FR" sz="3200" dirty="0">
              <a:solidFill>
                <a:srgbClr val="FFFF00"/>
              </a:solidFill>
            </a:endParaRPr>
          </a:p>
        </p:txBody>
      </p:sp>
    </p:spTree>
    <p:extLst>
      <p:ext uri="{BB962C8B-B14F-4D97-AF65-F5344CB8AC3E}">
        <p14:creationId xmlns:p14="http://schemas.microsoft.com/office/powerpoint/2010/main" val="173480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a:xfrm>
            <a:off x="96060" y="77224"/>
            <a:ext cx="11176591" cy="1325563"/>
          </a:xfrm>
        </p:spPr>
        <p:txBody>
          <a:bodyPr/>
          <a:lstStyle/>
          <a:p>
            <a:r>
              <a:rPr lang="fr-FR" dirty="0">
                <a:solidFill>
                  <a:schemeClr val="bg1"/>
                </a:solidFill>
              </a:rPr>
              <a:t>SPICA-VIS </a:t>
            </a:r>
            <a:r>
              <a:rPr lang="fr-FR" dirty="0" err="1">
                <a:solidFill>
                  <a:schemeClr val="bg1"/>
                </a:solidFill>
              </a:rPr>
              <a:t>installed</a:t>
            </a:r>
            <a:r>
              <a:rPr lang="fr-FR" dirty="0">
                <a:solidFill>
                  <a:schemeClr val="bg1"/>
                </a:solidFill>
              </a:rPr>
              <a:t> at Mount Wilson in </a:t>
            </a:r>
            <a:r>
              <a:rPr lang="fr-FR" dirty="0" err="1">
                <a:solidFill>
                  <a:schemeClr val="bg1"/>
                </a:solidFill>
              </a:rPr>
              <a:t>Feb</a:t>
            </a:r>
            <a:r>
              <a:rPr lang="fr-FR" dirty="0">
                <a:solidFill>
                  <a:schemeClr val="bg1"/>
                </a:solidFill>
              </a:rPr>
              <a:t> 2022</a:t>
            </a:r>
          </a:p>
        </p:txBody>
      </p:sp>
      <p:pic>
        <p:nvPicPr>
          <p:cNvPr id="8" name="Image 7" descr="Une image contenant intérieur&#10;&#10;Description générée automatiquement">
            <a:extLst>
              <a:ext uri="{FF2B5EF4-FFF2-40B4-BE49-F238E27FC236}">
                <a16:creationId xmlns:a16="http://schemas.microsoft.com/office/drawing/2014/main" id="{A9FF7D24-4B47-7025-70B1-504FC0180935}"/>
              </a:ext>
            </a:extLst>
          </p:cNvPr>
          <p:cNvPicPr>
            <a:picLocks noChangeAspect="1"/>
          </p:cNvPicPr>
          <p:nvPr/>
        </p:nvPicPr>
        <p:blipFill rotWithShape="1">
          <a:blip r:embed="rId2"/>
          <a:srcRect b="5466"/>
          <a:stretch/>
        </p:blipFill>
        <p:spPr>
          <a:xfrm>
            <a:off x="280259" y="1490160"/>
            <a:ext cx="7056000" cy="5002715"/>
          </a:xfrm>
          <a:prstGeom prst="rect">
            <a:avLst/>
          </a:prstGeom>
        </p:spPr>
      </p:pic>
      <p:pic>
        <p:nvPicPr>
          <p:cNvPr id="9" name="Image 8" descr="Une image contenant intérieur, fraise&#10;&#10;Description générée automatiquement">
            <a:extLst>
              <a:ext uri="{FF2B5EF4-FFF2-40B4-BE49-F238E27FC236}">
                <a16:creationId xmlns:a16="http://schemas.microsoft.com/office/drawing/2014/main" id="{5A054336-6962-4CBC-A1CD-F81F79163FCD}"/>
              </a:ext>
            </a:extLst>
          </p:cNvPr>
          <p:cNvPicPr>
            <a:picLocks noChangeAspect="1"/>
          </p:cNvPicPr>
          <p:nvPr/>
        </p:nvPicPr>
        <p:blipFill rotWithShape="1">
          <a:blip r:embed="rId3"/>
          <a:srcRect l="8119" t="17276" b="8640"/>
          <a:stretch/>
        </p:blipFill>
        <p:spPr>
          <a:xfrm>
            <a:off x="7426573" y="1490160"/>
            <a:ext cx="4680000" cy="2830113"/>
          </a:xfrm>
          <a:prstGeom prst="rect">
            <a:avLst/>
          </a:prstGeom>
        </p:spPr>
      </p:pic>
      <p:sp>
        <p:nvSpPr>
          <p:cNvPr id="11" name="ZoneTexte 10">
            <a:extLst>
              <a:ext uri="{FF2B5EF4-FFF2-40B4-BE49-F238E27FC236}">
                <a16:creationId xmlns:a16="http://schemas.microsoft.com/office/drawing/2014/main" id="{40E946A9-75B1-CB26-4AE3-564D50D142B8}"/>
              </a:ext>
            </a:extLst>
          </p:cNvPr>
          <p:cNvSpPr txBox="1"/>
          <p:nvPr/>
        </p:nvSpPr>
        <p:spPr>
          <a:xfrm>
            <a:off x="2718187" y="6488668"/>
            <a:ext cx="1975028" cy="369332"/>
          </a:xfrm>
          <a:prstGeom prst="rect">
            <a:avLst/>
          </a:prstGeom>
          <a:noFill/>
        </p:spPr>
        <p:txBody>
          <a:bodyPr wrap="none" rtlCol="0">
            <a:spAutoFit/>
          </a:bodyPr>
          <a:lstStyle/>
          <a:p>
            <a:r>
              <a:rPr lang="fr-FR" dirty="0" err="1">
                <a:solidFill>
                  <a:schemeClr val="bg1"/>
                </a:solidFill>
                <a:latin typeface="+mj-lt"/>
              </a:rPr>
              <a:t>Spectrograph</a:t>
            </a:r>
            <a:r>
              <a:rPr lang="fr-FR" dirty="0">
                <a:solidFill>
                  <a:schemeClr val="bg1"/>
                </a:solidFill>
                <a:latin typeface="+mj-lt"/>
              </a:rPr>
              <a:t> Table</a:t>
            </a:r>
          </a:p>
        </p:txBody>
      </p:sp>
      <p:sp>
        <p:nvSpPr>
          <p:cNvPr id="12" name="ZoneTexte 11">
            <a:extLst>
              <a:ext uri="{FF2B5EF4-FFF2-40B4-BE49-F238E27FC236}">
                <a16:creationId xmlns:a16="http://schemas.microsoft.com/office/drawing/2014/main" id="{5D3F2924-7D91-B494-3128-347D948AC74A}"/>
              </a:ext>
            </a:extLst>
          </p:cNvPr>
          <p:cNvSpPr txBox="1"/>
          <p:nvPr/>
        </p:nvSpPr>
        <p:spPr>
          <a:xfrm>
            <a:off x="7336259" y="4583010"/>
            <a:ext cx="4275529" cy="1569660"/>
          </a:xfrm>
          <a:prstGeom prst="rect">
            <a:avLst/>
          </a:prstGeom>
          <a:noFill/>
        </p:spPr>
        <p:txBody>
          <a:bodyPr wrap="none" rtlCol="0">
            <a:spAutoFit/>
          </a:bodyPr>
          <a:lstStyle/>
          <a:p>
            <a:r>
              <a:rPr lang="fr-FR" sz="2400" dirty="0" err="1">
                <a:solidFill>
                  <a:schemeClr val="bg1"/>
                </a:solidFill>
                <a:latin typeface="+mj-lt"/>
              </a:rPr>
              <a:t>Detail</a:t>
            </a:r>
            <a:r>
              <a:rPr lang="fr-FR" sz="2400" dirty="0">
                <a:solidFill>
                  <a:schemeClr val="bg1"/>
                </a:solidFill>
                <a:latin typeface="+mj-lt"/>
              </a:rPr>
              <a:t> of the dispersion unit:</a:t>
            </a:r>
          </a:p>
          <a:p>
            <a:pPr marL="285750" indent="-285750">
              <a:buFont typeface="Arial" panose="020B0604020202020204" pitchFamily="34" charset="0"/>
              <a:buChar char="•"/>
            </a:pPr>
            <a:r>
              <a:rPr lang="fr-FR" sz="2400" dirty="0">
                <a:solidFill>
                  <a:schemeClr val="bg1"/>
                </a:solidFill>
                <a:latin typeface="+mj-lt"/>
              </a:rPr>
              <a:t>Low </a:t>
            </a:r>
            <a:r>
              <a:rPr lang="fr-FR" sz="2400" dirty="0" err="1">
                <a:solidFill>
                  <a:schemeClr val="bg1"/>
                </a:solidFill>
                <a:latin typeface="+mj-lt"/>
              </a:rPr>
              <a:t>Resolution</a:t>
            </a:r>
            <a:r>
              <a:rPr lang="fr-FR" sz="2400" dirty="0">
                <a:solidFill>
                  <a:schemeClr val="bg1"/>
                </a:solidFill>
                <a:latin typeface="+mj-lt"/>
              </a:rPr>
              <a:t> 	 R = 140</a:t>
            </a:r>
          </a:p>
          <a:p>
            <a:pPr marL="285750" indent="-285750">
              <a:buFont typeface="Arial" panose="020B0604020202020204" pitchFamily="34" charset="0"/>
              <a:buChar char="•"/>
            </a:pPr>
            <a:r>
              <a:rPr lang="fr-FR" sz="2400" dirty="0">
                <a:solidFill>
                  <a:schemeClr val="bg1"/>
                </a:solidFill>
                <a:latin typeface="+mj-lt"/>
              </a:rPr>
              <a:t>Medium </a:t>
            </a:r>
            <a:r>
              <a:rPr lang="fr-FR" sz="2400" dirty="0" err="1">
                <a:solidFill>
                  <a:schemeClr val="bg1"/>
                </a:solidFill>
                <a:latin typeface="+mj-lt"/>
              </a:rPr>
              <a:t>Resolution</a:t>
            </a:r>
            <a:r>
              <a:rPr lang="fr-FR" sz="2400" dirty="0">
                <a:solidFill>
                  <a:schemeClr val="bg1"/>
                </a:solidFill>
                <a:latin typeface="+mj-lt"/>
              </a:rPr>
              <a:t> 	 R = 4400</a:t>
            </a:r>
          </a:p>
          <a:p>
            <a:pPr marL="285750" indent="-285750">
              <a:buFont typeface="Arial" panose="020B0604020202020204" pitchFamily="34" charset="0"/>
              <a:buChar char="•"/>
            </a:pPr>
            <a:r>
              <a:rPr lang="fr-FR" sz="2400" dirty="0">
                <a:solidFill>
                  <a:schemeClr val="bg1"/>
                </a:solidFill>
                <a:latin typeface="+mj-lt"/>
              </a:rPr>
              <a:t>High </a:t>
            </a:r>
            <a:r>
              <a:rPr lang="fr-FR" sz="2400" dirty="0" err="1">
                <a:solidFill>
                  <a:schemeClr val="bg1"/>
                </a:solidFill>
                <a:latin typeface="+mj-lt"/>
              </a:rPr>
              <a:t>Resolution</a:t>
            </a:r>
            <a:r>
              <a:rPr lang="fr-FR" sz="2400" dirty="0">
                <a:solidFill>
                  <a:schemeClr val="bg1"/>
                </a:solidFill>
                <a:latin typeface="+mj-lt"/>
              </a:rPr>
              <a:t> 	 R = 13000</a:t>
            </a:r>
          </a:p>
        </p:txBody>
      </p:sp>
    </p:spTree>
    <p:extLst>
      <p:ext uri="{BB962C8B-B14F-4D97-AF65-F5344CB8AC3E}">
        <p14:creationId xmlns:p14="http://schemas.microsoft.com/office/powerpoint/2010/main" val="279509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rojecteur&#10;&#10;Description générée automatiquement">
            <a:extLst>
              <a:ext uri="{FF2B5EF4-FFF2-40B4-BE49-F238E27FC236}">
                <a16:creationId xmlns:a16="http://schemas.microsoft.com/office/drawing/2014/main" id="{83166906-9101-6B19-A169-FBBD17E93D7A}"/>
              </a:ext>
            </a:extLst>
          </p:cNvPr>
          <p:cNvPicPr>
            <a:picLocks noChangeAspect="1"/>
          </p:cNvPicPr>
          <p:nvPr/>
        </p:nvPicPr>
        <p:blipFill>
          <a:blip r:embed="rId3"/>
          <a:stretch>
            <a:fillRect/>
          </a:stretch>
        </p:blipFill>
        <p:spPr>
          <a:xfrm>
            <a:off x="838200" y="4195992"/>
            <a:ext cx="3062511" cy="2296883"/>
          </a:xfrm>
          <a:prstGeom prst="rect">
            <a:avLst/>
          </a:prstGeom>
        </p:spPr>
      </p:pic>
      <p:pic>
        <p:nvPicPr>
          <p:cNvPr id="5" name="Image 4" descr="Une image contenant intérieur, garé&#10;&#10;Description générée automatiquement">
            <a:extLst>
              <a:ext uri="{FF2B5EF4-FFF2-40B4-BE49-F238E27FC236}">
                <a16:creationId xmlns:a16="http://schemas.microsoft.com/office/drawing/2014/main" id="{9B60510A-5F12-2C55-2508-5F14B026AE92}"/>
              </a:ext>
            </a:extLst>
          </p:cNvPr>
          <p:cNvPicPr>
            <a:picLocks noChangeAspect="1"/>
          </p:cNvPicPr>
          <p:nvPr/>
        </p:nvPicPr>
        <p:blipFill rotWithShape="1">
          <a:blip r:embed="rId4"/>
          <a:srcRect t="1094"/>
          <a:stretch/>
        </p:blipFill>
        <p:spPr>
          <a:xfrm>
            <a:off x="5022799" y="1466447"/>
            <a:ext cx="6770337" cy="5022221"/>
          </a:xfrm>
          <a:prstGeom prst="rect">
            <a:avLst/>
          </a:prstGeom>
        </p:spPr>
      </p:pic>
      <p:pic>
        <p:nvPicPr>
          <p:cNvPr id="10" name="Image 9" descr="Une image contenant arme&#10;&#10;Description générée automatiquement">
            <a:extLst>
              <a:ext uri="{FF2B5EF4-FFF2-40B4-BE49-F238E27FC236}">
                <a16:creationId xmlns:a16="http://schemas.microsoft.com/office/drawing/2014/main" id="{5804AB3F-D2C5-3EFF-6C03-31E1A95BE3D8}"/>
              </a:ext>
            </a:extLst>
          </p:cNvPr>
          <p:cNvPicPr>
            <a:picLocks noChangeAspect="1"/>
          </p:cNvPicPr>
          <p:nvPr/>
        </p:nvPicPr>
        <p:blipFill>
          <a:blip r:embed="rId5"/>
          <a:stretch>
            <a:fillRect/>
          </a:stretch>
        </p:blipFill>
        <p:spPr>
          <a:xfrm>
            <a:off x="649428" y="1371040"/>
            <a:ext cx="3279771" cy="2459828"/>
          </a:xfrm>
          <a:prstGeom prst="rect">
            <a:avLst/>
          </a:prstGeom>
        </p:spPr>
      </p:pic>
      <p:sp>
        <p:nvSpPr>
          <p:cNvPr id="11" name="ZoneTexte 10">
            <a:extLst>
              <a:ext uri="{FF2B5EF4-FFF2-40B4-BE49-F238E27FC236}">
                <a16:creationId xmlns:a16="http://schemas.microsoft.com/office/drawing/2014/main" id="{2C417828-070A-5E80-BC1B-D48DB695B41F}"/>
              </a:ext>
            </a:extLst>
          </p:cNvPr>
          <p:cNvSpPr txBox="1"/>
          <p:nvPr/>
        </p:nvSpPr>
        <p:spPr>
          <a:xfrm>
            <a:off x="8051342" y="6488668"/>
            <a:ext cx="3323089" cy="369332"/>
          </a:xfrm>
          <a:prstGeom prst="rect">
            <a:avLst/>
          </a:prstGeom>
          <a:noFill/>
        </p:spPr>
        <p:txBody>
          <a:bodyPr wrap="none" rtlCol="0">
            <a:spAutoFit/>
          </a:bodyPr>
          <a:lstStyle/>
          <a:p>
            <a:r>
              <a:rPr lang="fr-FR" dirty="0">
                <a:solidFill>
                  <a:schemeClr val="bg1"/>
                </a:solidFill>
                <a:latin typeface="+mj-lt"/>
              </a:rPr>
              <a:t>General </a:t>
            </a:r>
            <a:r>
              <a:rPr lang="fr-FR" dirty="0" err="1">
                <a:solidFill>
                  <a:schemeClr val="bg1"/>
                </a:solidFill>
                <a:latin typeface="+mj-lt"/>
              </a:rPr>
              <a:t>view</a:t>
            </a:r>
            <a:r>
              <a:rPr lang="fr-FR" dirty="0">
                <a:solidFill>
                  <a:schemeClr val="bg1"/>
                </a:solidFill>
                <a:latin typeface="+mj-lt"/>
              </a:rPr>
              <a:t> of the injection table</a:t>
            </a:r>
          </a:p>
        </p:txBody>
      </p:sp>
      <p:sp>
        <p:nvSpPr>
          <p:cNvPr id="12" name="ZoneTexte 11">
            <a:extLst>
              <a:ext uri="{FF2B5EF4-FFF2-40B4-BE49-F238E27FC236}">
                <a16:creationId xmlns:a16="http://schemas.microsoft.com/office/drawing/2014/main" id="{6E58B32F-EB82-4326-A646-10D064D63BBA}"/>
              </a:ext>
            </a:extLst>
          </p:cNvPr>
          <p:cNvSpPr txBox="1"/>
          <p:nvPr/>
        </p:nvSpPr>
        <p:spPr>
          <a:xfrm>
            <a:off x="1474177" y="6488668"/>
            <a:ext cx="1790555" cy="369332"/>
          </a:xfrm>
          <a:prstGeom prst="rect">
            <a:avLst/>
          </a:prstGeom>
          <a:noFill/>
        </p:spPr>
        <p:txBody>
          <a:bodyPr wrap="none" rtlCol="0">
            <a:spAutoFit/>
          </a:bodyPr>
          <a:lstStyle/>
          <a:p>
            <a:r>
              <a:rPr lang="fr-FR" dirty="0" err="1">
                <a:solidFill>
                  <a:schemeClr val="bg1"/>
                </a:solidFill>
                <a:latin typeface="+mj-lt"/>
              </a:rPr>
              <a:t>Pupil</a:t>
            </a:r>
            <a:r>
              <a:rPr lang="fr-FR" dirty="0">
                <a:solidFill>
                  <a:schemeClr val="bg1"/>
                </a:solidFill>
                <a:latin typeface="+mj-lt"/>
              </a:rPr>
              <a:t> Control unit</a:t>
            </a:r>
          </a:p>
        </p:txBody>
      </p:sp>
      <p:sp>
        <p:nvSpPr>
          <p:cNvPr id="13" name="ZoneTexte 12">
            <a:extLst>
              <a:ext uri="{FF2B5EF4-FFF2-40B4-BE49-F238E27FC236}">
                <a16:creationId xmlns:a16="http://schemas.microsoft.com/office/drawing/2014/main" id="{1EF215F3-F18B-657B-5617-E9B97C6A33E9}"/>
              </a:ext>
            </a:extLst>
          </p:cNvPr>
          <p:cNvSpPr txBox="1"/>
          <p:nvPr/>
        </p:nvSpPr>
        <p:spPr>
          <a:xfrm>
            <a:off x="774305" y="3792891"/>
            <a:ext cx="3297698" cy="369332"/>
          </a:xfrm>
          <a:prstGeom prst="rect">
            <a:avLst/>
          </a:prstGeom>
          <a:noFill/>
        </p:spPr>
        <p:txBody>
          <a:bodyPr wrap="none" rtlCol="0">
            <a:spAutoFit/>
          </a:bodyPr>
          <a:lstStyle/>
          <a:p>
            <a:r>
              <a:rPr lang="fr-FR" dirty="0">
                <a:solidFill>
                  <a:schemeClr val="bg1"/>
                </a:solidFill>
                <a:latin typeface="+mj-lt"/>
              </a:rPr>
              <a:t>Injection modules </a:t>
            </a:r>
            <a:r>
              <a:rPr lang="fr-FR" dirty="0" err="1">
                <a:solidFill>
                  <a:schemeClr val="bg1"/>
                </a:solidFill>
                <a:latin typeface="+mj-lt"/>
              </a:rPr>
              <a:t>including</a:t>
            </a:r>
            <a:r>
              <a:rPr lang="fr-FR" dirty="0">
                <a:solidFill>
                  <a:schemeClr val="bg1"/>
                </a:solidFill>
                <a:latin typeface="+mj-lt"/>
              </a:rPr>
              <a:t> </a:t>
            </a:r>
            <a:r>
              <a:rPr lang="fr-FR" dirty="0" err="1">
                <a:solidFill>
                  <a:schemeClr val="bg1"/>
                </a:solidFill>
                <a:latin typeface="+mj-lt"/>
              </a:rPr>
              <a:t>DDLs</a:t>
            </a:r>
            <a:endParaRPr lang="fr-FR" dirty="0">
              <a:solidFill>
                <a:schemeClr val="bg1"/>
              </a:solidFill>
              <a:latin typeface="+mj-lt"/>
            </a:endParaRPr>
          </a:p>
        </p:txBody>
      </p:sp>
      <p:sp>
        <p:nvSpPr>
          <p:cNvPr id="7" name="Titre 1">
            <a:extLst>
              <a:ext uri="{FF2B5EF4-FFF2-40B4-BE49-F238E27FC236}">
                <a16:creationId xmlns:a16="http://schemas.microsoft.com/office/drawing/2014/main" id="{670769E8-3F06-CCF3-B02E-A2E5DCDCEA58}"/>
              </a:ext>
            </a:extLst>
          </p:cNvPr>
          <p:cNvSpPr>
            <a:spLocks noGrp="1"/>
          </p:cNvSpPr>
          <p:nvPr>
            <p:ph type="title"/>
          </p:nvPr>
        </p:nvSpPr>
        <p:spPr>
          <a:xfrm>
            <a:off x="104554" y="107115"/>
            <a:ext cx="11814544" cy="1325563"/>
          </a:xfrm>
        </p:spPr>
        <p:txBody>
          <a:bodyPr/>
          <a:lstStyle/>
          <a:p>
            <a:r>
              <a:rPr lang="fr-FR" dirty="0">
                <a:solidFill>
                  <a:schemeClr val="bg1"/>
                </a:solidFill>
              </a:rPr>
              <a:t>SPICA-VIS </a:t>
            </a:r>
            <a:r>
              <a:rPr lang="fr-FR" dirty="0" err="1">
                <a:solidFill>
                  <a:schemeClr val="bg1"/>
                </a:solidFill>
              </a:rPr>
              <a:t>installed</a:t>
            </a:r>
            <a:r>
              <a:rPr lang="fr-FR" dirty="0">
                <a:solidFill>
                  <a:schemeClr val="bg1"/>
                </a:solidFill>
              </a:rPr>
              <a:t> at Mount Wilson in </a:t>
            </a:r>
            <a:r>
              <a:rPr lang="fr-FR" dirty="0" err="1">
                <a:solidFill>
                  <a:schemeClr val="bg1"/>
                </a:solidFill>
              </a:rPr>
              <a:t>Feb</a:t>
            </a:r>
            <a:r>
              <a:rPr lang="fr-FR" dirty="0">
                <a:solidFill>
                  <a:schemeClr val="bg1"/>
                </a:solidFill>
              </a:rPr>
              <a:t> 2022</a:t>
            </a:r>
          </a:p>
        </p:txBody>
      </p:sp>
      <p:sp>
        <p:nvSpPr>
          <p:cNvPr id="2" name="ZoneTexte 1">
            <a:extLst>
              <a:ext uri="{FF2B5EF4-FFF2-40B4-BE49-F238E27FC236}">
                <a16:creationId xmlns:a16="http://schemas.microsoft.com/office/drawing/2014/main" id="{91788024-8040-1ED8-0B4C-707A1AB20204}"/>
              </a:ext>
            </a:extLst>
          </p:cNvPr>
          <p:cNvSpPr txBox="1"/>
          <p:nvPr/>
        </p:nvSpPr>
        <p:spPr>
          <a:xfrm>
            <a:off x="164156" y="5654565"/>
            <a:ext cx="1134349" cy="338554"/>
          </a:xfrm>
          <a:prstGeom prst="rect">
            <a:avLst/>
          </a:prstGeom>
          <a:noFill/>
        </p:spPr>
        <p:txBody>
          <a:bodyPr wrap="none" rtlCol="0">
            <a:spAutoFit/>
          </a:bodyPr>
          <a:lstStyle/>
          <a:p>
            <a:r>
              <a:rPr lang="fr-FR" sz="1600" dirty="0">
                <a:highlight>
                  <a:srgbClr val="F0F0F0"/>
                </a:highlight>
              </a:rPr>
              <a:t>Fast tip/tilt</a:t>
            </a:r>
          </a:p>
        </p:txBody>
      </p:sp>
      <p:sp>
        <p:nvSpPr>
          <p:cNvPr id="3" name="ZoneTexte 2">
            <a:extLst>
              <a:ext uri="{FF2B5EF4-FFF2-40B4-BE49-F238E27FC236}">
                <a16:creationId xmlns:a16="http://schemas.microsoft.com/office/drawing/2014/main" id="{3DF4635E-0EA4-3503-50AE-B8DA46446045}"/>
              </a:ext>
            </a:extLst>
          </p:cNvPr>
          <p:cNvSpPr txBox="1"/>
          <p:nvPr/>
        </p:nvSpPr>
        <p:spPr>
          <a:xfrm>
            <a:off x="10353586" y="1466447"/>
            <a:ext cx="1439917" cy="523220"/>
          </a:xfrm>
          <a:prstGeom prst="rect">
            <a:avLst/>
          </a:prstGeom>
          <a:solidFill>
            <a:schemeClr val="bg1"/>
          </a:solidFill>
        </p:spPr>
        <p:txBody>
          <a:bodyPr wrap="square" rtlCol="0">
            <a:spAutoFit/>
          </a:bodyPr>
          <a:lstStyle/>
          <a:p>
            <a:pPr algn="ctr"/>
            <a:r>
              <a:rPr lang="fr-FR" sz="1400" dirty="0">
                <a:highlight>
                  <a:srgbClr val="F0F0F0"/>
                </a:highlight>
              </a:rPr>
              <a:t>Image and </a:t>
            </a:r>
            <a:r>
              <a:rPr lang="fr-FR" sz="1400" dirty="0" err="1">
                <a:highlight>
                  <a:srgbClr val="F0F0F0"/>
                </a:highlight>
              </a:rPr>
              <a:t>Pupil</a:t>
            </a:r>
            <a:r>
              <a:rPr lang="fr-FR" sz="1400" dirty="0">
                <a:highlight>
                  <a:srgbClr val="F0F0F0"/>
                </a:highlight>
              </a:rPr>
              <a:t> plane control</a:t>
            </a:r>
          </a:p>
        </p:txBody>
      </p:sp>
    </p:spTree>
    <p:extLst>
      <p:ext uri="{BB962C8B-B14F-4D97-AF65-F5344CB8AC3E}">
        <p14:creationId xmlns:p14="http://schemas.microsoft.com/office/powerpoint/2010/main" val="419311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en-GB" dirty="0">
                <a:solidFill>
                  <a:schemeClr val="bg1"/>
                </a:solidFill>
              </a:rPr>
              <a:t>SPICA-VIS commissioning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0542587"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All 15 fringes simultaneously on SPICA with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Implementation of chromatic OPD validated in September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Organisation of night based on ‘survey mode’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one data point every 30mn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End of night automatic pipeline up to L0 and L1 data (uncalibrated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sym typeface="Wingdings" panose="05000000000000000000" pitchFamily="2" charset="2"/>
              </a:rPr>
              <a:t>OiDB</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Calibration pipeline validated (work for SPICA,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and MYSTIC data)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27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en-GB" dirty="0">
                <a:solidFill>
                  <a:schemeClr val="bg1"/>
                </a:solidFill>
              </a:rPr>
              <a:t>SPICA-VIS commissioning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0542587"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rPr>
              <a:t>All 15 fringes simultaneously on SPICA with </a:t>
            </a:r>
            <a:r>
              <a:rPr kumimoji="0" lang="en-GB" sz="2400" b="0" i="0" u="none" strike="noStrike" kern="1200" cap="none" spc="0" normalizeH="0" baseline="0" dirty="0" err="1">
                <a:ln>
                  <a:noFill/>
                </a:ln>
                <a:solidFill>
                  <a:srgbClr val="FFFF00"/>
                </a:solidFill>
                <a:effectLst/>
                <a:uLnTx/>
                <a:uFillTx/>
                <a:latin typeface="Calibri" panose="020F0502020204030204"/>
                <a:ea typeface="+mn-ea"/>
                <a:cs typeface="+mn-cs"/>
              </a:rPr>
              <a:t>MIRCx</a:t>
            </a: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rgbClr val="FFFF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p:txBody>
      </p:sp>
      <p:pic>
        <p:nvPicPr>
          <p:cNvPr id="3" name="Image 2" descr="Une image contenant capture d’écran, Logiciel multimédia, Logiciel de graphisme, Montage&#10;&#10;Description générée automatiquement">
            <a:extLst>
              <a:ext uri="{FF2B5EF4-FFF2-40B4-BE49-F238E27FC236}">
                <a16:creationId xmlns:a16="http://schemas.microsoft.com/office/drawing/2014/main" id="{1E0274F9-BF47-CA97-C619-3F4E37033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86" y="2017945"/>
            <a:ext cx="9662179" cy="4396416"/>
          </a:xfrm>
          <a:prstGeom prst="rect">
            <a:avLst/>
          </a:prstGeom>
        </p:spPr>
      </p:pic>
      <p:sp>
        <p:nvSpPr>
          <p:cNvPr id="4" name="ZoneTexte 3">
            <a:extLst>
              <a:ext uri="{FF2B5EF4-FFF2-40B4-BE49-F238E27FC236}">
                <a16:creationId xmlns:a16="http://schemas.microsoft.com/office/drawing/2014/main" id="{7C327E27-0876-60E9-54F0-7ED0CA1F9B00}"/>
              </a:ext>
            </a:extLst>
          </p:cNvPr>
          <p:cNvSpPr txBox="1"/>
          <p:nvPr/>
        </p:nvSpPr>
        <p:spPr>
          <a:xfrm>
            <a:off x="1168864" y="6414361"/>
            <a:ext cx="9256765" cy="369332"/>
          </a:xfrm>
          <a:prstGeom prst="rect">
            <a:avLst/>
          </a:prstGeom>
          <a:noFill/>
        </p:spPr>
        <p:txBody>
          <a:bodyPr wrap="none" rtlCol="0">
            <a:spAutoFit/>
          </a:bodyPr>
          <a:lstStyle/>
          <a:p>
            <a:r>
              <a:rPr lang="en-GB" dirty="0">
                <a:solidFill>
                  <a:schemeClr val="bg1"/>
                </a:solidFill>
                <a:latin typeface="+mj-lt"/>
              </a:rPr>
              <a:t>2D power-Spectrum on the 3 instruments showing 15 fringe-peaks on a bright calibrator (HD3360) </a:t>
            </a:r>
          </a:p>
        </p:txBody>
      </p:sp>
    </p:spTree>
    <p:extLst>
      <p:ext uri="{BB962C8B-B14F-4D97-AF65-F5344CB8AC3E}">
        <p14:creationId xmlns:p14="http://schemas.microsoft.com/office/powerpoint/2010/main" val="373149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D6B4285-5942-1AFA-5A90-773AC12A7BA5}"/>
              </a:ext>
            </a:extLst>
          </p:cNvPr>
          <p:cNvSpPr/>
          <p:nvPr/>
        </p:nvSpPr>
        <p:spPr>
          <a:xfrm>
            <a:off x="595402" y="2410511"/>
            <a:ext cx="5586597" cy="4082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SPICA-VIS </a:t>
            </a:r>
            <a:r>
              <a:rPr lang="en-GB" dirty="0">
                <a:solidFill>
                  <a:schemeClr val="bg1"/>
                </a:solidFill>
              </a:rPr>
              <a:t>commissioning</a:t>
            </a:r>
            <a:r>
              <a:rPr lang="fr-FR" dirty="0">
                <a:solidFill>
                  <a:schemeClr val="bg1"/>
                </a:solidFill>
              </a:rPr>
              <a:t>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0542587"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All 15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fringes</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simultaneously</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on SPICA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with</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schemeClr val="bg1"/>
                </a:solidFill>
                <a:effectLst/>
                <a:uLnTx/>
                <a:uFillTx/>
                <a:latin typeface="Calibri" panose="020F0502020204030204"/>
                <a:ea typeface="+mn-ea"/>
                <a:cs typeface="+mn-cs"/>
              </a:rPr>
              <a:t>MIRCx</a:t>
            </a: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Implementation</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of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chromatic</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OPD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validated</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in </a:t>
            </a:r>
            <a:r>
              <a:rPr kumimoji="0" lang="fr-FR" sz="2400" b="0" i="0" u="none" strike="noStrike" kern="1200" cap="none" spc="0" normalizeH="0" baseline="0" noProof="0" dirty="0" err="1">
                <a:ln>
                  <a:noFill/>
                </a:ln>
                <a:solidFill>
                  <a:srgbClr val="FFFF00"/>
                </a:solidFill>
                <a:effectLst/>
                <a:uLnTx/>
                <a:uFillTx/>
                <a:latin typeface="Calibri" panose="020F0502020204030204"/>
                <a:ea typeface="+mn-ea"/>
                <a:cs typeface="+mn-cs"/>
              </a:rPr>
              <a:t>September</a:t>
            </a:r>
            <a:r>
              <a:rPr kumimoji="0" lang="fr-FR" sz="2400" b="0" i="0" u="none" strike="noStrike" kern="1200" cap="none" spc="0" normalizeH="0" baseline="0" noProof="0" dirty="0">
                <a:ln>
                  <a:noFill/>
                </a:ln>
                <a:solidFill>
                  <a:srgbClr val="FFFF00"/>
                </a:solidFill>
                <a:effectLst/>
                <a:uLnTx/>
                <a:uFillTx/>
                <a:latin typeface="Calibri" panose="020F0502020204030204"/>
                <a:ea typeface="+mn-ea"/>
                <a:cs typeface="+mn-cs"/>
              </a:rPr>
              <a:t> 2023</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C4FAD005-7607-B0A6-F6FC-97711FCD0650}"/>
              </a:ext>
            </a:extLst>
          </p:cNvPr>
          <p:cNvPicPr>
            <a:picLocks noChangeAspect="1"/>
          </p:cNvPicPr>
          <p:nvPr/>
        </p:nvPicPr>
        <p:blipFill rotWithShape="1">
          <a:blip r:embed="rId2"/>
          <a:srcRect t="14925" b="13033"/>
          <a:stretch/>
        </p:blipFill>
        <p:spPr>
          <a:xfrm>
            <a:off x="709432" y="2410511"/>
            <a:ext cx="5337698" cy="864523"/>
          </a:xfrm>
          <a:prstGeom prst="rect">
            <a:avLst/>
          </a:prstGeom>
        </p:spPr>
      </p:pic>
      <p:pic>
        <p:nvPicPr>
          <p:cNvPr id="4" name="Image 3">
            <a:extLst>
              <a:ext uri="{FF2B5EF4-FFF2-40B4-BE49-F238E27FC236}">
                <a16:creationId xmlns:a16="http://schemas.microsoft.com/office/drawing/2014/main" id="{B2BE2D5C-0B58-8791-F887-37ACCDBB395A}"/>
              </a:ext>
            </a:extLst>
          </p:cNvPr>
          <p:cNvPicPr>
            <a:picLocks noChangeAspect="1"/>
          </p:cNvPicPr>
          <p:nvPr/>
        </p:nvPicPr>
        <p:blipFill rotWithShape="1">
          <a:blip r:embed="rId3"/>
          <a:srcRect t="17877" b="13792"/>
          <a:stretch/>
        </p:blipFill>
        <p:spPr>
          <a:xfrm>
            <a:off x="628863" y="3275034"/>
            <a:ext cx="5457158" cy="864523"/>
          </a:xfrm>
          <a:prstGeom prst="rect">
            <a:avLst/>
          </a:prstGeom>
        </p:spPr>
      </p:pic>
      <p:pic>
        <p:nvPicPr>
          <p:cNvPr id="5" name="Image 4">
            <a:extLst>
              <a:ext uri="{FF2B5EF4-FFF2-40B4-BE49-F238E27FC236}">
                <a16:creationId xmlns:a16="http://schemas.microsoft.com/office/drawing/2014/main" id="{6EC3EE6F-A606-7236-AF5C-47FC28D38CD3}"/>
              </a:ext>
            </a:extLst>
          </p:cNvPr>
          <p:cNvPicPr>
            <a:picLocks noChangeAspect="1"/>
          </p:cNvPicPr>
          <p:nvPr/>
        </p:nvPicPr>
        <p:blipFill rotWithShape="1">
          <a:blip r:embed="rId4"/>
          <a:srcRect t="17006" b="18796"/>
          <a:stretch/>
        </p:blipFill>
        <p:spPr>
          <a:xfrm>
            <a:off x="595402" y="4139556"/>
            <a:ext cx="5500598" cy="864524"/>
          </a:xfrm>
          <a:prstGeom prst="rect">
            <a:avLst/>
          </a:prstGeom>
        </p:spPr>
      </p:pic>
      <p:pic>
        <p:nvPicPr>
          <p:cNvPr id="6" name="Image 5">
            <a:extLst>
              <a:ext uri="{FF2B5EF4-FFF2-40B4-BE49-F238E27FC236}">
                <a16:creationId xmlns:a16="http://schemas.microsoft.com/office/drawing/2014/main" id="{3EC92402-7CF0-ADB7-6D17-DCF681CB8135}"/>
              </a:ext>
            </a:extLst>
          </p:cNvPr>
          <p:cNvPicPr>
            <a:picLocks noChangeAspect="1"/>
          </p:cNvPicPr>
          <p:nvPr/>
        </p:nvPicPr>
        <p:blipFill rotWithShape="1">
          <a:blip r:embed="rId5"/>
          <a:srcRect t="21968" b="22996"/>
          <a:stretch/>
        </p:blipFill>
        <p:spPr>
          <a:xfrm>
            <a:off x="637961" y="4997011"/>
            <a:ext cx="5544038" cy="839750"/>
          </a:xfrm>
          <a:prstGeom prst="rect">
            <a:avLst/>
          </a:prstGeom>
        </p:spPr>
      </p:pic>
      <p:pic>
        <p:nvPicPr>
          <p:cNvPr id="7" name="Image 6">
            <a:extLst>
              <a:ext uri="{FF2B5EF4-FFF2-40B4-BE49-F238E27FC236}">
                <a16:creationId xmlns:a16="http://schemas.microsoft.com/office/drawing/2014/main" id="{CE617E6A-E1F4-F079-FDBF-5B04D06771DE}"/>
              </a:ext>
            </a:extLst>
          </p:cNvPr>
          <p:cNvPicPr>
            <a:picLocks noChangeAspect="1"/>
          </p:cNvPicPr>
          <p:nvPr/>
        </p:nvPicPr>
        <p:blipFill rotWithShape="1">
          <a:blip r:embed="rId6"/>
          <a:srcRect t="22875" b="17494"/>
          <a:stretch/>
        </p:blipFill>
        <p:spPr>
          <a:xfrm>
            <a:off x="632305" y="5836760"/>
            <a:ext cx="5516888" cy="864523"/>
          </a:xfrm>
          <a:prstGeom prst="rect">
            <a:avLst/>
          </a:prstGeom>
        </p:spPr>
      </p:pic>
      <p:sp>
        <p:nvSpPr>
          <p:cNvPr id="15" name="ZoneTexte 14">
            <a:extLst>
              <a:ext uri="{FF2B5EF4-FFF2-40B4-BE49-F238E27FC236}">
                <a16:creationId xmlns:a16="http://schemas.microsoft.com/office/drawing/2014/main" id="{3F5A3196-B9A9-3038-D59E-06FC65E690D0}"/>
              </a:ext>
            </a:extLst>
          </p:cNvPr>
          <p:cNvSpPr txBox="1"/>
          <p:nvPr/>
        </p:nvSpPr>
        <p:spPr>
          <a:xfrm>
            <a:off x="6409194" y="2842772"/>
            <a:ext cx="5642421" cy="3877985"/>
          </a:xfrm>
          <a:prstGeom prst="rect">
            <a:avLst/>
          </a:prstGeom>
          <a:noFill/>
        </p:spPr>
        <p:txBody>
          <a:bodyPr wrap="square" rtlCol="0">
            <a:spAutoFit/>
          </a:bodyPr>
          <a:lstStyle/>
          <a:p>
            <a:r>
              <a:rPr lang="fr-FR" sz="2400" dirty="0">
                <a:solidFill>
                  <a:schemeClr val="bg1"/>
                </a:solidFill>
              </a:rPr>
              <a:t>Correction of the longitudinal dispersion</a:t>
            </a:r>
          </a:p>
          <a:p>
            <a:endParaRPr lang="fr-FR" dirty="0">
              <a:solidFill>
                <a:schemeClr val="bg1"/>
              </a:solidFill>
            </a:endParaRPr>
          </a:p>
          <a:p>
            <a:pPr marL="342900" indent="-342900">
              <a:buFont typeface="Arial" panose="020B0604020202020204" pitchFamily="34" charset="0"/>
              <a:buChar char="•"/>
            </a:pPr>
            <a:r>
              <a:rPr lang="fr-FR" sz="2400" dirty="0">
                <a:solidFill>
                  <a:schemeClr val="bg1"/>
                </a:solidFill>
              </a:rPr>
              <a:t>Common LDC </a:t>
            </a:r>
            <a:r>
              <a:rPr lang="fr-FR" sz="2400" dirty="0" err="1">
                <a:solidFill>
                  <a:schemeClr val="bg1"/>
                </a:solidFill>
              </a:rPr>
              <a:t>updated</a:t>
            </a:r>
            <a:r>
              <a:rPr lang="fr-FR" sz="2400" dirty="0">
                <a:solidFill>
                  <a:schemeClr val="bg1"/>
                </a:solidFill>
              </a:rPr>
              <a:t> </a:t>
            </a:r>
            <a:r>
              <a:rPr lang="fr-FR" sz="2400" dirty="0" err="1">
                <a:solidFill>
                  <a:schemeClr val="bg1"/>
                </a:solidFill>
              </a:rPr>
              <a:t>every</a:t>
            </a:r>
            <a:r>
              <a:rPr lang="fr-FR" sz="2400" dirty="0">
                <a:solidFill>
                  <a:schemeClr val="bg1"/>
                </a:solidFill>
              </a:rPr>
              <a:t> 6s</a:t>
            </a:r>
          </a:p>
          <a:p>
            <a:r>
              <a:rPr lang="fr-FR" sz="2400" dirty="0">
                <a:solidFill>
                  <a:schemeClr val="bg1"/>
                </a:solidFill>
              </a:rPr>
              <a:t> </a:t>
            </a:r>
            <a:r>
              <a:rPr lang="fr-FR" sz="2400" dirty="0">
                <a:solidFill>
                  <a:schemeClr val="bg1"/>
                </a:solidFill>
                <a:sym typeface="Wingdings" panose="05000000000000000000" pitchFamily="2" charset="2"/>
              </a:rPr>
              <a:t> </a:t>
            </a:r>
            <a:r>
              <a:rPr lang="fr-FR" sz="2400" dirty="0" err="1">
                <a:solidFill>
                  <a:schemeClr val="bg1"/>
                </a:solidFill>
                <a:sym typeface="Wingdings" panose="05000000000000000000" pitchFamily="2" charset="2"/>
              </a:rPr>
              <a:t>small</a:t>
            </a:r>
            <a:r>
              <a:rPr lang="fr-FR" sz="2400" dirty="0">
                <a:solidFill>
                  <a:schemeClr val="bg1"/>
                </a:solidFill>
                <a:sym typeface="Wingdings" panose="05000000000000000000" pitchFamily="2" charset="2"/>
              </a:rPr>
              <a:t> OPD offset in the OPLE control</a:t>
            </a:r>
          </a:p>
          <a:p>
            <a:endParaRPr lang="fr-FR" sz="2400" dirty="0">
              <a:solidFill>
                <a:schemeClr val="bg1"/>
              </a:solidFill>
              <a:sym typeface="Wingdings" panose="05000000000000000000" pitchFamily="2" charset="2"/>
            </a:endParaRPr>
          </a:p>
          <a:p>
            <a:pPr marL="342900" indent="-342900">
              <a:buFont typeface="Arial" panose="020B0604020202020204" pitchFamily="34" charset="0"/>
              <a:buChar char="•"/>
            </a:pPr>
            <a:r>
              <a:rPr lang="fr-FR" sz="2400" dirty="0">
                <a:solidFill>
                  <a:schemeClr val="bg1"/>
                </a:solidFill>
                <a:sym typeface="Wingdings" panose="05000000000000000000" pitchFamily="2" charset="2"/>
              </a:rPr>
              <a:t>Visible LDC </a:t>
            </a:r>
            <a:r>
              <a:rPr lang="fr-FR" sz="2400" dirty="0" err="1">
                <a:solidFill>
                  <a:schemeClr val="bg1"/>
                </a:solidFill>
                <a:sym typeface="Wingdings" panose="05000000000000000000" pitchFamily="2" charset="2"/>
              </a:rPr>
              <a:t>updated</a:t>
            </a:r>
            <a:r>
              <a:rPr lang="fr-FR" sz="2400" dirty="0">
                <a:solidFill>
                  <a:schemeClr val="bg1"/>
                </a:solidFill>
                <a:sym typeface="Wingdings" panose="05000000000000000000" pitchFamily="2" charset="2"/>
              </a:rPr>
              <a:t> </a:t>
            </a:r>
            <a:r>
              <a:rPr lang="fr-FR" sz="2400" dirty="0" err="1">
                <a:solidFill>
                  <a:schemeClr val="bg1"/>
                </a:solidFill>
                <a:sym typeface="Wingdings" panose="05000000000000000000" pitchFamily="2" charset="2"/>
              </a:rPr>
              <a:t>every</a:t>
            </a:r>
            <a:r>
              <a:rPr lang="fr-FR" sz="2400" dirty="0">
                <a:solidFill>
                  <a:schemeClr val="bg1"/>
                </a:solidFill>
                <a:sym typeface="Wingdings" panose="05000000000000000000" pitchFamily="2" charset="2"/>
              </a:rPr>
              <a:t> 6s </a:t>
            </a:r>
          </a:p>
          <a:p>
            <a:pPr marL="342900" indent="-342900">
              <a:buFont typeface="Arial" panose="020B0604020202020204" pitchFamily="34" charset="0"/>
              <a:buChar char="•"/>
            </a:pPr>
            <a:endParaRPr lang="fr-FR" sz="2400" dirty="0">
              <a:solidFill>
                <a:schemeClr val="bg1"/>
              </a:solidFill>
              <a:sym typeface="Wingdings" panose="05000000000000000000" pitchFamily="2" charset="2"/>
            </a:endParaRPr>
          </a:p>
          <a:p>
            <a:pPr marL="342900" indent="-342900">
              <a:buFont typeface="Arial" panose="020B0604020202020204" pitchFamily="34" charset="0"/>
              <a:buChar char="•"/>
            </a:pPr>
            <a:r>
              <a:rPr lang="fr-FR" sz="2400" dirty="0">
                <a:solidFill>
                  <a:schemeClr val="bg1"/>
                </a:solidFill>
                <a:sym typeface="Wingdings" panose="05000000000000000000" pitchFamily="2" charset="2"/>
              </a:rPr>
              <a:t>SPICA </a:t>
            </a:r>
            <a:r>
              <a:rPr lang="fr-FR" sz="2400" dirty="0" err="1">
                <a:solidFill>
                  <a:schemeClr val="bg1"/>
                </a:solidFill>
                <a:sym typeface="Wingdings" panose="05000000000000000000" pitchFamily="2" charset="2"/>
              </a:rPr>
              <a:t>internal</a:t>
            </a:r>
            <a:r>
              <a:rPr lang="fr-FR" sz="2400" dirty="0">
                <a:solidFill>
                  <a:schemeClr val="bg1"/>
                </a:solidFill>
                <a:sym typeface="Wingdings" panose="05000000000000000000" pitchFamily="2" charset="2"/>
              </a:rPr>
              <a:t> DDL </a:t>
            </a:r>
            <a:r>
              <a:rPr lang="fr-FR" sz="2400" dirty="0" err="1">
                <a:solidFill>
                  <a:schemeClr val="bg1"/>
                </a:solidFill>
                <a:sym typeface="Wingdings" panose="05000000000000000000" pitchFamily="2" charset="2"/>
              </a:rPr>
              <a:t>adjusted</a:t>
            </a:r>
            <a:r>
              <a:rPr lang="fr-FR" sz="2400" dirty="0">
                <a:solidFill>
                  <a:schemeClr val="bg1"/>
                </a:solidFill>
                <a:sym typeface="Wingdings" panose="05000000000000000000" pitchFamily="2" charset="2"/>
              </a:rPr>
              <a:t> </a:t>
            </a:r>
            <a:r>
              <a:rPr lang="fr-FR" sz="2400" dirty="0" err="1">
                <a:solidFill>
                  <a:schemeClr val="bg1"/>
                </a:solidFill>
                <a:sym typeface="Wingdings" panose="05000000000000000000" pitchFamily="2" charset="2"/>
              </a:rPr>
              <a:t>simultaneously</a:t>
            </a:r>
            <a:endParaRPr lang="fr-FR" sz="2400" dirty="0">
              <a:solidFill>
                <a:schemeClr val="bg1"/>
              </a:solidFill>
              <a:sym typeface="Wingdings" panose="05000000000000000000" pitchFamily="2" charset="2"/>
            </a:endParaRPr>
          </a:p>
          <a:p>
            <a:endParaRPr lang="fr-FR" dirty="0">
              <a:solidFill>
                <a:schemeClr val="bg1"/>
              </a:solidFill>
              <a:sym typeface="Wingdings" panose="05000000000000000000" pitchFamily="2" charset="2"/>
            </a:endParaRPr>
          </a:p>
          <a:p>
            <a:endParaRPr lang="fr-FR" dirty="0">
              <a:solidFill>
                <a:schemeClr val="bg1"/>
              </a:solidFill>
              <a:sym typeface="Wingdings" panose="05000000000000000000" pitchFamily="2" charset="2"/>
            </a:endParaRPr>
          </a:p>
        </p:txBody>
      </p:sp>
      <p:sp>
        <p:nvSpPr>
          <p:cNvPr id="17" name="ZoneTexte 16">
            <a:extLst>
              <a:ext uri="{FF2B5EF4-FFF2-40B4-BE49-F238E27FC236}">
                <a16:creationId xmlns:a16="http://schemas.microsoft.com/office/drawing/2014/main" id="{AAA7DE9A-5848-13E7-870F-B9468105840D}"/>
              </a:ext>
            </a:extLst>
          </p:cNvPr>
          <p:cNvSpPr txBox="1"/>
          <p:nvPr/>
        </p:nvSpPr>
        <p:spPr>
          <a:xfrm>
            <a:off x="594995" y="6453441"/>
            <a:ext cx="5654077" cy="369332"/>
          </a:xfrm>
          <a:prstGeom prst="rect">
            <a:avLst/>
          </a:prstGeom>
          <a:solidFill>
            <a:srgbClr val="440357"/>
          </a:solidFill>
        </p:spPr>
        <p:txBody>
          <a:bodyPr wrap="square">
            <a:spAutoFit/>
          </a:bodyPr>
          <a:lstStyle/>
          <a:p>
            <a:pPr algn="ctr"/>
            <a:r>
              <a:rPr lang="fr-FR" dirty="0" err="1">
                <a:solidFill>
                  <a:schemeClr val="bg1"/>
                </a:solidFill>
                <a:effectLst>
                  <a:outerShdw blurRad="38100" dist="38100" dir="2700000" algn="tl">
                    <a:srgbClr val="000000">
                      <a:alpha val="43137"/>
                    </a:srgbClr>
                  </a:outerShdw>
                </a:effectLst>
                <a:sym typeface="Wingdings" panose="05000000000000000000" pitchFamily="2" charset="2"/>
              </a:rPr>
              <a:t>waterfall</a:t>
            </a:r>
            <a:r>
              <a:rPr lang="fr-FR" dirty="0">
                <a:solidFill>
                  <a:schemeClr val="bg1"/>
                </a:solidFill>
                <a:effectLst>
                  <a:outerShdw blurRad="38100" dist="38100" dir="2700000" algn="tl">
                    <a:srgbClr val="000000">
                      <a:alpha val="43137"/>
                    </a:srgbClr>
                  </a:outerShdw>
                </a:effectLst>
                <a:sym typeface="Wingdings" panose="05000000000000000000" pitchFamily="2" charset="2"/>
              </a:rPr>
              <a:t> of SPICA </a:t>
            </a:r>
            <a:r>
              <a:rPr lang="fr-FR" dirty="0" err="1">
                <a:solidFill>
                  <a:schemeClr val="bg1"/>
                </a:solidFill>
                <a:effectLst>
                  <a:outerShdw blurRad="38100" dist="38100" dir="2700000" algn="tl">
                    <a:srgbClr val="000000">
                      <a:alpha val="43137"/>
                    </a:srgbClr>
                  </a:outerShdw>
                </a:effectLst>
                <a:sym typeface="Wingdings" panose="05000000000000000000" pitchFamily="2" charset="2"/>
              </a:rPr>
              <a:t>fringes</a:t>
            </a:r>
            <a:r>
              <a:rPr lang="fr-FR" dirty="0">
                <a:solidFill>
                  <a:schemeClr val="bg1"/>
                </a:solidFill>
                <a:effectLst>
                  <a:outerShdw blurRad="38100" dist="38100" dir="2700000" algn="tl">
                    <a:srgbClr val="000000">
                      <a:alpha val="43137"/>
                    </a:srgbClr>
                  </a:outerShdw>
                </a:effectLst>
                <a:sym typeface="Wingdings" panose="05000000000000000000" pitchFamily="2" charset="2"/>
              </a:rPr>
              <a:t> over 10min </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532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fr-FR" dirty="0">
                <a:solidFill>
                  <a:schemeClr val="bg1"/>
                </a:solidFill>
              </a:rPr>
              <a:t>SPICA-VIS </a:t>
            </a:r>
            <a:r>
              <a:rPr lang="en-GB" dirty="0">
                <a:solidFill>
                  <a:schemeClr val="bg1"/>
                </a:solidFill>
              </a:rPr>
              <a:t>commissioning</a:t>
            </a:r>
            <a:r>
              <a:rPr lang="fr-FR" dirty="0">
                <a:solidFill>
                  <a:schemeClr val="bg1"/>
                </a:solidFill>
              </a:rPr>
              <a:t>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0542587"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All 15 fringes simultaneously on SPICA with </a:t>
            </a:r>
            <a:r>
              <a:rPr kumimoji="0" lang="en-GB" sz="2400" b="0" i="0" u="none" strike="noStrike" kern="1200" cap="none" spc="0" normalizeH="0" baseline="0" noProof="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Implementation of chromatic OPD validated in September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rPr>
              <a:t>Organisation of night based on ‘survey mode’ </a:t>
            </a: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rPr>
              <a:t> one data point every 30mn </a:t>
            </a:r>
          </a:p>
          <a:p>
            <a:pPr marL="0" marR="0" lvl="0" indent="0" algn="l" defTabSz="914400" rtl="0" eaLnBrk="1" fontAlgn="auto" latinLnBrk="0" hangingPunct="1">
              <a:lnSpc>
                <a:spcPct val="90000"/>
              </a:lnSpc>
              <a:spcBef>
                <a:spcPts val="1000"/>
              </a:spcBef>
              <a:spcAft>
                <a:spcPts val="0"/>
              </a:spcAft>
              <a:buClrTx/>
              <a:buSzTx/>
              <a:buNone/>
              <a:tabLst/>
              <a:defRPr/>
            </a:pPr>
            <a:r>
              <a:rPr lang="en-GB" sz="2400" dirty="0">
                <a:solidFill>
                  <a:schemeClr val="bg1"/>
                </a:solidFill>
                <a:latin typeface="Calibri" panose="020F0502020204030204"/>
              </a:rPr>
              <a:t>	</a:t>
            </a:r>
            <a:endPar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A0F1A0FA-776A-CD80-0403-EAB343CDB941}"/>
              </a:ext>
            </a:extLst>
          </p:cNvPr>
          <p:cNvPicPr>
            <a:picLocks noChangeAspect="1"/>
          </p:cNvPicPr>
          <p:nvPr/>
        </p:nvPicPr>
        <p:blipFill>
          <a:blip r:embed="rId3"/>
          <a:stretch>
            <a:fillRect/>
          </a:stretch>
        </p:blipFill>
        <p:spPr>
          <a:xfrm>
            <a:off x="179831" y="3002987"/>
            <a:ext cx="3525637" cy="3818140"/>
          </a:xfrm>
          <a:prstGeom prst="rect">
            <a:avLst/>
          </a:prstGeom>
        </p:spPr>
      </p:pic>
      <p:pic>
        <p:nvPicPr>
          <p:cNvPr id="4" name="Image 3">
            <a:extLst>
              <a:ext uri="{FF2B5EF4-FFF2-40B4-BE49-F238E27FC236}">
                <a16:creationId xmlns:a16="http://schemas.microsoft.com/office/drawing/2014/main" id="{8B20B4C1-083F-BDB1-ABF9-7780CC234E82}"/>
              </a:ext>
            </a:extLst>
          </p:cNvPr>
          <p:cNvPicPr>
            <a:picLocks noChangeAspect="1"/>
          </p:cNvPicPr>
          <p:nvPr/>
        </p:nvPicPr>
        <p:blipFill rotWithShape="1">
          <a:blip r:embed="rId4"/>
          <a:srcRect b="29950"/>
          <a:stretch/>
        </p:blipFill>
        <p:spPr>
          <a:xfrm>
            <a:off x="8658623" y="3259722"/>
            <a:ext cx="3353546" cy="2800768"/>
          </a:xfrm>
          <a:prstGeom prst="rect">
            <a:avLst/>
          </a:prstGeom>
        </p:spPr>
      </p:pic>
      <p:sp>
        <p:nvSpPr>
          <p:cNvPr id="5" name="ZoneTexte 4">
            <a:extLst>
              <a:ext uri="{FF2B5EF4-FFF2-40B4-BE49-F238E27FC236}">
                <a16:creationId xmlns:a16="http://schemas.microsoft.com/office/drawing/2014/main" id="{B567262D-038F-89DE-04CE-B8E420B6AFCE}"/>
              </a:ext>
            </a:extLst>
          </p:cNvPr>
          <p:cNvSpPr txBox="1"/>
          <p:nvPr/>
        </p:nvSpPr>
        <p:spPr>
          <a:xfrm>
            <a:off x="3913774" y="3265038"/>
            <a:ext cx="4536543" cy="28315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2400" dirty="0">
                <a:solidFill>
                  <a:schemeClr val="bg1"/>
                </a:solidFill>
                <a:latin typeface="Calibri" panose="020F0502020204030204" pitchFamily="34" charset="0"/>
                <a:ea typeface="Calibri" panose="020F0502020204030204" pitchFamily="34" charset="0"/>
                <a:cs typeface="Calibri" panose="020F0502020204030204" pitchFamily="34" charset="0"/>
              </a:rPr>
              <a:t>SPICA Night-</a:t>
            </a:r>
            <a:r>
              <a:rPr lang="fr-FR"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Scheduler</a:t>
            </a:r>
            <a:r>
              <a:rPr lang="fr-FR" sz="2400" dirty="0">
                <a:solidFill>
                  <a:schemeClr val="bg1"/>
                </a:solidFill>
                <a:latin typeface="Calibri" panose="020F0502020204030204" pitchFamily="34" charset="0"/>
                <a:ea typeface="Calibri" panose="020F0502020204030204" pitchFamily="34" charset="0"/>
                <a:cs typeface="Calibri" panose="020F0502020204030204" pitchFamily="34" charset="0"/>
              </a:rPr>
              <a:t> Software</a:t>
            </a:r>
          </a:p>
          <a:p>
            <a:pPr marL="285750" indent="-285750">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Catalogue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from</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Interferometric</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Survey of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Stellar</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Parameters</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(ISSP)</a:t>
            </a:r>
          </a:p>
          <a:p>
            <a:pPr marL="285750" indent="-285750">
              <a:buFont typeface="Arial" panose="020B0604020202020204" pitchFamily="34" charset="0"/>
              <a:buChar char="•"/>
            </a:pPr>
            <a:endPar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Filtering</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on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criteria</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(magnitude,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declination</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Adding</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Calbrators</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from</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ISSP cat. And JSDC</a:t>
            </a:r>
          </a:p>
          <a:p>
            <a:pPr marL="285750" indent="-285750">
              <a:buFont typeface="Arial" panose="020B0604020202020204" pitchFamily="34" charset="0"/>
              <a:buChar char="•"/>
            </a:pPr>
            <a:endParaRPr lang="en-GB"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Communication with ASPRO2 for the night management</a:t>
            </a:r>
          </a:p>
          <a:p>
            <a:pPr marL="285750" indent="-285750">
              <a:buFont typeface="Arial" panose="020B0604020202020204" pitchFamily="34" charset="0"/>
              <a:buChar char="•"/>
            </a:pPr>
            <a:endParaRPr lang="en-GB"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Then ASPRO-A2P2 to SPICA software for OBs </a:t>
            </a:r>
          </a:p>
        </p:txBody>
      </p:sp>
      <p:pic>
        <p:nvPicPr>
          <p:cNvPr id="6" name="Image 5" descr="Une image contenant Graphique, Ambré, capture d’écran, orange&#10;&#10;Description générée automatiquement">
            <a:extLst>
              <a:ext uri="{FF2B5EF4-FFF2-40B4-BE49-F238E27FC236}">
                <a16:creationId xmlns:a16="http://schemas.microsoft.com/office/drawing/2014/main" id="{0EBC53F5-739D-82AF-9F1B-45E81DC76C57}"/>
              </a:ext>
            </a:extLst>
          </p:cNvPr>
          <p:cNvPicPr>
            <a:picLocks noChangeAspect="1"/>
          </p:cNvPicPr>
          <p:nvPr/>
        </p:nvPicPr>
        <p:blipFill>
          <a:blip r:embed="rId5"/>
          <a:stretch>
            <a:fillRect/>
          </a:stretch>
        </p:blipFill>
        <p:spPr>
          <a:xfrm>
            <a:off x="8153757" y="6480329"/>
            <a:ext cx="1190131" cy="296953"/>
          </a:xfrm>
          <a:prstGeom prst="rect">
            <a:avLst/>
          </a:prstGeom>
        </p:spPr>
      </p:pic>
      <p:sp>
        <p:nvSpPr>
          <p:cNvPr id="8" name="Espace réservé du texte 6">
            <a:extLst>
              <a:ext uri="{FF2B5EF4-FFF2-40B4-BE49-F238E27FC236}">
                <a16:creationId xmlns:a16="http://schemas.microsoft.com/office/drawing/2014/main" id="{916CA5D4-67C5-9C12-37D2-DE985E05096F}"/>
              </a:ext>
            </a:extLst>
          </p:cNvPr>
          <p:cNvSpPr txBox="1">
            <a:spLocks/>
          </p:cNvSpPr>
          <p:nvPr/>
        </p:nvSpPr>
        <p:spPr>
          <a:xfrm>
            <a:off x="6500169" y="6106656"/>
            <a:ext cx="9228455" cy="74734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solidFill>
                  <a:schemeClr val="bg1"/>
                </a:solidFill>
              </a:rPr>
              <a:t>SPICA-DB and Night Scheduling Software</a:t>
            </a:r>
          </a:p>
          <a:p>
            <a:pPr marL="0" indent="0">
              <a:buNone/>
            </a:pPr>
            <a:r>
              <a:rPr lang="en-GB" sz="2000" dirty="0">
                <a:solidFill>
                  <a:schemeClr val="bg1"/>
                </a:solidFill>
              </a:rPr>
              <a:t>collaboration</a:t>
            </a:r>
          </a:p>
        </p:txBody>
      </p:sp>
    </p:spTree>
    <p:extLst>
      <p:ext uri="{BB962C8B-B14F-4D97-AF65-F5344CB8AC3E}">
        <p14:creationId xmlns:p14="http://schemas.microsoft.com/office/powerpoint/2010/main" val="241235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D6E31-807D-BDA8-1D73-CA7FBF9E813F}"/>
              </a:ext>
            </a:extLst>
          </p:cNvPr>
          <p:cNvSpPr>
            <a:spLocks noGrp="1"/>
          </p:cNvSpPr>
          <p:nvPr>
            <p:ph type="title"/>
          </p:nvPr>
        </p:nvSpPr>
        <p:spPr/>
        <p:txBody>
          <a:bodyPr/>
          <a:lstStyle/>
          <a:p>
            <a:r>
              <a:rPr lang="en-GB" dirty="0">
                <a:solidFill>
                  <a:schemeClr val="bg1"/>
                </a:solidFill>
              </a:rPr>
              <a:t>SPICA-VIS commissioning in 2023</a:t>
            </a:r>
          </a:p>
        </p:txBody>
      </p:sp>
      <p:sp>
        <p:nvSpPr>
          <p:cNvPr id="9" name="Espace réservé du texte 5">
            <a:extLst>
              <a:ext uri="{FF2B5EF4-FFF2-40B4-BE49-F238E27FC236}">
                <a16:creationId xmlns:a16="http://schemas.microsoft.com/office/drawing/2014/main" id="{B985C943-7579-4C11-0E76-4E0B752857DE}"/>
              </a:ext>
            </a:extLst>
          </p:cNvPr>
          <p:cNvSpPr>
            <a:spLocks noGrp="1"/>
          </p:cNvSpPr>
          <p:nvPr/>
        </p:nvSpPr>
        <p:spPr>
          <a:xfrm>
            <a:off x="495522" y="1552437"/>
            <a:ext cx="11465250" cy="4827099"/>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All 15 fringes simultaneously on SPICA with </a:t>
            </a:r>
            <a:r>
              <a:rPr kumimoji="0" lang="en-GB" sz="2400" b="0" i="0" u="none" strike="noStrike" kern="1200" cap="none" spc="0" normalizeH="0" baseline="0" dirty="0" err="1">
                <a:ln>
                  <a:noFill/>
                </a:ln>
                <a:solidFill>
                  <a:schemeClr val="bg1"/>
                </a:solidFill>
                <a:effectLst/>
                <a:uLnTx/>
                <a:uFillTx/>
                <a:latin typeface="Calibri" panose="020F0502020204030204"/>
                <a:ea typeface="+mn-ea"/>
                <a:cs typeface="+mn-cs"/>
              </a:rPr>
              <a:t>MIRCx</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and MYSTIC (June 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Implementation of chromatic OPD validated in September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Organisation of night based on ‘survey mode’ </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dirty="0">
                <a:ln>
                  <a:noFill/>
                </a:ln>
                <a:solidFill>
                  <a:schemeClr val="bg1"/>
                </a:solidFill>
                <a:effectLst/>
                <a:uLnTx/>
                <a:uFillTx/>
                <a:latin typeface="Calibri" panose="020F0502020204030204"/>
                <a:ea typeface="+mn-ea"/>
                <a:cs typeface="+mn-cs"/>
              </a:rPr>
              <a:t> one data point every 30mn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rPr>
              <a:t>End of night automatic DRS pipeline </a:t>
            </a: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sym typeface="Wingdings" panose="05000000000000000000" pitchFamily="2" charset="2"/>
              </a:rPr>
              <a:t></a:t>
            </a: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rPr>
              <a:t> L0 (header) and L1 (uncalibrated data)</a:t>
            </a: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sym typeface="Wingdings" panose="05000000000000000000" pitchFamily="2" charset="2"/>
              </a:rPr>
              <a:t> </a:t>
            </a:r>
            <a:r>
              <a:rPr kumimoji="0" lang="en-GB" sz="2400" b="0" i="0" u="none" strike="noStrike" kern="1200" cap="none" spc="0" normalizeH="0" baseline="0" dirty="0">
                <a:ln>
                  <a:noFill/>
                </a:ln>
                <a:solidFill>
                  <a:srgbClr val="FFFF00"/>
                </a:solidFill>
                <a:effectLst/>
                <a:uLnTx/>
                <a:uFillTx/>
                <a:latin typeface="Calibri" panose="020F0502020204030204"/>
                <a:ea typeface="+mn-ea"/>
                <a:cs typeface="+mn-cs"/>
              </a:rPr>
              <a:t> </a:t>
            </a:r>
            <a:r>
              <a:rPr kumimoji="0" lang="en-GB" sz="2400" b="0" i="0" u="none" strike="noStrike" kern="1200" cap="none" spc="0" normalizeH="0" baseline="0" dirty="0" err="1">
                <a:ln>
                  <a:noFill/>
                </a:ln>
                <a:solidFill>
                  <a:srgbClr val="FFFF00"/>
                </a:solidFill>
                <a:effectLst/>
                <a:uLnTx/>
                <a:uFillTx/>
                <a:latin typeface="Calibri" panose="020F0502020204030204"/>
                <a:ea typeface="+mn-ea"/>
                <a:cs typeface="+mn-cs"/>
                <a:sym typeface="Wingdings" panose="05000000000000000000" pitchFamily="2" charset="2"/>
              </a:rPr>
              <a:t>OiDB</a:t>
            </a:r>
            <a:endParaRPr kumimoji="0" lang="en-GB" sz="2400" b="0" i="0" u="none" strike="noStrike" kern="1200" cap="none" spc="0" normalizeH="0" baseline="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400" b="0" i="0" u="none" strike="noStrike" kern="1200" cap="none" spc="0" normalizeH="0" baseline="0" dirty="0">
              <a:ln>
                <a:noFill/>
              </a:ln>
              <a:solidFill>
                <a:schemeClr val="bg1"/>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4A256BC0-4144-CC6A-423F-ECEED5B14A62}"/>
              </a:ext>
            </a:extLst>
          </p:cNvPr>
          <p:cNvPicPr>
            <a:picLocks noChangeAspect="1"/>
          </p:cNvPicPr>
          <p:nvPr/>
        </p:nvPicPr>
        <p:blipFill rotWithShape="1">
          <a:blip r:embed="rId3"/>
          <a:srcRect b="9965"/>
          <a:stretch/>
        </p:blipFill>
        <p:spPr>
          <a:xfrm>
            <a:off x="648586" y="3429000"/>
            <a:ext cx="9570086" cy="3362281"/>
          </a:xfrm>
          <a:prstGeom prst="rect">
            <a:avLst/>
          </a:prstGeom>
        </p:spPr>
      </p:pic>
    </p:spTree>
    <p:extLst>
      <p:ext uri="{BB962C8B-B14F-4D97-AF65-F5344CB8AC3E}">
        <p14:creationId xmlns:p14="http://schemas.microsoft.com/office/powerpoint/2010/main" val="36854402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1441</TotalTime>
  <Words>1802</Words>
  <Application>Microsoft Office PowerPoint</Application>
  <PresentationFormat>Grand écran</PresentationFormat>
  <Paragraphs>308</Paragraphs>
  <Slides>27</Slides>
  <Notes>13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27</vt:i4>
      </vt:variant>
    </vt:vector>
  </HeadingPairs>
  <TitlesOfParts>
    <vt:vector size="36" baseType="lpstr">
      <vt:lpstr>Aptos</vt:lpstr>
      <vt:lpstr>Aptos Display</vt:lpstr>
      <vt:lpstr>Arial</vt:lpstr>
      <vt:lpstr>Calibri</vt:lpstr>
      <vt:lpstr>Cambria Math</vt:lpstr>
      <vt:lpstr>Segoe UI</vt:lpstr>
      <vt:lpstr>Symbol</vt:lpstr>
      <vt:lpstr>Wingdings</vt:lpstr>
      <vt:lpstr>Thème Office</vt:lpstr>
      <vt:lpstr>SPICA the new 6T visible combiner for the CHARA Array</vt:lpstr>
      <vt:lpstr>SPICA in a nutshell</vt:lpstr>
      <vt:lpstr>SPICA-VIS installed at Mount Wilson in Feb 2022</vt:lpstr>
      <vt:lpstr>SPICA-VIS installed at Mount Wilson in Feb 2022</vt:lpstr>
      <vt:lpstr>SPICA-VIS commissioning in 2023</vt:lpstr>
      <vt:lpstr>SPICA-VIS commissioning in 2023</vt:lpstr>
      <vt:lpstr>SPICA-VIS commissioning in 2023</vt:lpstr>
      <vt:lpstr>SPICA-VIS commissioning in 2023</vt:lpstr>
      <vt:lpstr>SPICA-VIS commissioning in 2023</vt:lpstr>
      <vt:lpstr>SPICA-VIS commissioning in 2023</vt:lpstr>
      <vt:lpstr>SPICA-VIS commissioning in 2023</vt:lpstr>
      <vt:lpstr>Injection is still quite low</vt:lpstr>
      <vt:lpstr>Alignment &amp; image quality to be improved</vt:lpstr>
      <vt:lpstr>Transfer function on sky is quite-low</vt:lpstr>
      <vt:lpstr>Transfer function on sky is quite-low</vt:lpstr>
      <vt:lpstr>Transfer function on sky is quite-low</vt:lpstr>
      <vt:lpstr>Statistic on V² measurements on sky</vt:lpstr>
      <vt:lpstr>First Science observations</vt:lpstr>
      <vt:lpstr>First Science observations</vt:lpstr>
      <vt:lpstr>First Science observations</vt:lpstr>
      <vt:lpstr>First Science observations</vt:lpstr>
      <vt:lpstr>First Science observations</vt:lpstr>
      <vt:lpstr>What about SPICA-FT?</vt:lpstr>
      <vt:lpstr>SPICA-FT status</vt:lpstr>
      <vt:lpstr>SPICA-FT status</vt:lpstr>
      <vt:lpstr>SPICA-FT status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Meilland</dc:creator>
  <cp:lastModifiedBy>Anthony Meilland</cp:lastModifiedBy>
  <cp:revision>28</cp:revision>
  <dcterms:created xsi:type="dcterms:W3CDTF">2024-06-11T07:24:14Z</dcterms:created>
  <dcterms:modified xsi:type="dcterms:W3CDTF">2024-06-16T23:11:29Z</dcterms:modified>
</cp:coreProperties>
</file>