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86" r:id="rId3"/>
    <p:sldId id="346" r:id="rId4"/>
    <p:sldId id="349" r:id="rId5"/>
    <p:sldId id="350" r:id="rId6"/>
    <p:sldId id="261" r:id="rId7"/>
    <p:sldId id="351" r:id="rId8"/>
    <p:sldId id="262" r:id="rId9"/>
    <p:sldId id="294" r:id="rId10"/>
    <p:sldId id="411" r:id="rId11"/>
    <p:sldId id="353" r:id="rId12"/>
    <p:sldId id="295" r:id="rId13"/>
    <p:sldId id="399" r:id="rId14"/>
    <p:sldId id="435" r:id="rId15"/>
    <p:sldId id="355" r:id="rId16"/>
    <p:sldId id="299" r:id="rId17"/>
    <p:sldId id="359" r:id="rId18"/>
    <p:sldId id="414" r:id="rId19"/>
    <p:sldId id="436" r:id="rId20"/>
    <p:sldId id="354" r:id="rId21"/>
    <p:sldId id="392" r:id="rId22"/>
    <p:sldId id="429" r:id="rId23"/>
    <p:sldId id="430" r:id="rId24"/>
    <p:sldId id="406" r:id="rId25"/>
    <p:sldId id="431" r:id="rId26"/>
    <p:sldId id="438" r:id="rId27"/>
    <p:sldId id="439" r:id="rId28"/>
    <p:sldId id="432" r:id="rId29"/>
    <p:sldId id="442" r:id="rId30"/>
    <p:sldId id="419" r:id="rId31"/>
    <p:sldId id="446" r:id="rId32"/>
    <p:sldId id="445" r:id="rId33"/>
    <p:sldId id="447" r:id="rId34"/>
    <p:sldId id="448" r:id="rId35"/>
    <p:sldId id="420" r:id="rId36"/>
    <p:sldId id="444" r:id="rId37"/>
    <p:sldId id="450" r:id="rId38"/>
    <p:sldId id="451" r:id="rId39"/>
    <p:sldId id="449" r:id="rId40"/>
    <p:sldId id="453" r:id="rId41"/>
    <p:sldId id="454" r:id="rId42"/>
    <p:sldId id="455" r:id="rId43"/>
    <p:sldId id="417" r:id="rId44"/>
    <p:sldId id="440" r:id="rId45"/>
    <p:sldId id="456" r:id="rId46"/>
    <p:sldId id="458" r:id="rId47"/>
    <p:sldId id="463" r:id="rId48"/>
    <p:sldId id="290" r:id="rId49"/>
    <p:sldId id="459" r:id="rId50"/>
    <p:sldId id="460" r:id="rId51"/>
    <p:sldId id="462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406"/>
    <a:srgbClr val="FF9797"/>
    <a:srgbClr val="F28AED"/>
    <a:srgbClr val="DB55BE"/>
    <a:srgbClr val="D2DEEF"/>
    <a:srgbClr val="EAEFF7"/>
    <a:srgbClr val="A9B1BC"/>
    <a:srgbClr val="01F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19" autoAdjust="0"/>
    <p:restoredTop sz="96754" autoAdjust="0"/>
  </p:normalViewPr>
  <p:slideViewPr>
    <p:cSldViewPr snapToGrid="0">
      <p:cViewPr varScale="1">
        <p:scale>
          <a:sx n="104" d="100"/>
          <a:sy n="104" d="100"/>
        </p:scale>
        <p:origin x="114" y="6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C6A9A-B9E0-4964-B1CA-8F294A9AEA7A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BFD7-651D-4A90-8164-14F16E43C6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EE63-6891-4077-B8C5-429453B6B6FA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93C77-5A83-4874-8031-3688192CD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2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20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69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9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12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5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53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5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8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2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7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D3EF-7148-41A7-9FCE-14C18F21BD7D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46A52-4C1A-4EC9-853B-344C0865DC1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3091"/>
            <a:ext cx="1044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Anthony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Meilland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Probing gas and dust around B[e] stars at the highest angular resolution: A decade of interferometric studies</a:t>
            </a:r>
            <a:r>
              <a:rPr lang="fr-FR" sz="1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641494" y="10275"/>
            <a:ext cx="255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</a:t>
            </a:r>
            <a:r>
              <a:rPr lang="fr-F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28.června 2016</a:t>
            </a:r>
            <a:endParaRPr lang="fr-F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70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emf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emf"/><Relationship Id="rId17" Type="http://schemas.openxmlformats.org/officeDocument/2006/relationships/image" Target="../media/image39.jpeg"/><Relationship Id="rId2" Type="http://schemas.openxmlformats.org/officeDocument/2006/relationships/image" Target="../media/image19.jpg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2.jpg"/><Relationship Id="rId4" Type="http://schemas.openxmlformats.org/officeDocument/2006/relationships/image" Target="../media/image8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10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b="2344"/>
          <a:stretch/>
        </p:blipFill>
        <p:spPr>
          <a:xfrm>
            <a:off x="0" y="1"/>
            <a:ext cx="12195425" cy="6863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1692781"/>
            <a:ext cx="12195424" cy="30021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Probing gas and dust around B[e] stars 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highest angular resolution: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decade of interferometric studies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25" y="5131445"/>
            <a:ext cx="12192000" cy="96140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Meilland</a:t>
            </a:r>
            <a:endParaRPr lang="fr-F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80" y="5834690"/>
            <a:ext cx="831132" cy="83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88"/>
          <a:stretch/>
        </p:blipFill>
        <p:spPr>
          <a:xfrm>
            <a:off x="6418899" y="5891158"/>
            <a:ext cx="1119587" cy="9275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/>
          <a:stretch/>
        </p:blipFill>
        <p:spPr>
          <a:xfrm>
            <a:off x="6572299" y="6266680"/>
            <a:ext cx="1165030" cy="5900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66" y="6075837"/>
            <a:ext cx="1175071" cy="5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6"/>
    </mc:Choice>
    <mc:Fallback xmlns="">
      <p:transition spd="slow" advTm="1188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/>
          <p:cNvGrpSpPr/>
          <p:nvPr/>
        </p:nvGrpSpPr>
        <p:grpSpPr>
          <a:xfrm>
            <a:off x="-35861" y="288758"/>
            <a:ext cx="12243903" cy="6569242"/>
            <a:chOff x="-35861" y="288758"/>
            <a:chExt cx="12243903" cy="6569242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back!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Idealistic situation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Connecteur droit 32"/>
          <p:cNvCxnSpPr/>
          <p:nvPr/>
        </p:nvCxnSpPr>
        <p:spPr>
          <a:xfrm>
            <a:off x="4657725" y="1383951"/>
            <a:ext cx="4491926" cy="291509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452073" y="1412403"/>
            <a:ext cx="5401496" cy="348369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2375192" y="1649460"/>
            <a:ext cx="5872507" cy="366841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 rot="18552597">
            <a:off x="1647016" y="4230162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Path </a:t>
            </a:r>
            <a:r>
              <a:rPr lang="fr-FR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043072" y="6157721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 Line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39202" y="6392771"/>
            <a:ext cx="578781" cy="5867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0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"/>
    </mc:Choice>
    <mc:Fallback xmlns="">
      <p:transition spd="slow" advTm="115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e 66"/>
          <p:cNvGrpSpPr/>
          <p:nvPr/>
        </p:nvGrpSpPr>
        <p:grpSpPr>
          <a:xfrm>
            <a:off x="-35861" y="298185"/>
            <a:ext cx="12243903" cy="6569242"/>
            <a:chOff x="-35861" y="288758"/>
            <a:chExt cx="12243903" cy="6569242"/>
          </a:xfrm>
        </p:grpSpPr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3" name="Ellipse 2"/>
          <p:cNvSpPr/>
          <p:nvPr/>
        </p:nvSpPr>
        <p:spPr>
          <a:xfrm>
            <a:off x="-3111690" y="3059596"/>
            <a:ext cx="18206114" cy="518365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79000"/>
                </a:schemeClr>
              </a:gs>
              <a:gs pos="74000">
                <a:schemeClr val="accent1">
                  <a:lumMod val="75000"/>
                  <a:alpha val="71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Unfortunately, Earth has an atmosphere!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 rot="1940684" flipH="1">
            <a:off x="2320109" y="3364305"/>
            <a:ext cx="5905535" cy="1883818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rme libre 68"/>
          <p:cNvSpPr/>
          <p:nvPr/>
        </p:nvSpPr>
        <p:spPr>
          <a:xfrm rot="1940684" flipH="1">
            <a:off x="2812400" y="3126254"/>
            <a:ext cx="5545709" cy="863065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rme libre 72"/>
          <p:cNvSpPr/>
          <p:nvPr/>
        </p:nvSpPr>
        <p:spPr>
          <a:xfrm rot="1940684" flipH="1">
            <a:off x="3368537" y="2861191"/>
            <a:ext cx="5545709" cy="445023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rme libre 73"/>
          <p:cNvSpPr/>
          <p:nvPr/>
        </p:nvSpPr>
        <p:spPr>
          <a:xfrm rot="1940684" flipH="1">
            <a:off x="3985768" y="2680899"/>
            <a:ext cx="5545709" cy="195414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eur droit avec flèche 74"/>
          <p:cNvCxnSpPr/>
          <p:nvPr/>
        </p:nvCxnSpPr>
        <p:spPr>
          <a:xfrm flipV="1">
            <a:off x="3414861" y="3510720"/>
            <a:ext cx="276259" cy="348028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000458" y="3181815"/>
            <a:ext cx="265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δϕ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07481" y="6404131"/>
            <a:ext cx="578781" cy="586775"/>
          </a:xfrm>
          <a:prstGeom prst="ellipse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 flipV="1">
            <a:off x="6752001" y="4958531"/>
            <a:ext cx="381394" cy="5479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052610" y="5173729"/>
            <a:ext cx="277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: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δϕ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539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back!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3528992" y="5240263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φ</a:t>
            </a:r>
            <a:r>
              <a:rPr lang="fr-FR" sz="2800" baseline="-25000" dirty="0">
                <a:solidFill>
                  <a:schemeClr val="bg1"/>
                </a:solidFill>
              </a:rPr>
              <a:t>12</a:t>
            </a:r>
            <a:r>
              <a:rPr lang="fr-FR" sz="2800" dirty="0" smtClean="0">
                <a:solidFill>
                  <a:schemeClr val="bg1"/>
                </a:solidFill>
              </a:rPr>
              <a:t>=</a:t>
            </a:r>
            <a:r>
              <a:rPr lang="el-GR" sz="2800" dirty="0" smtClean="0">
                <a:solidFill>
                  <a:schemeClr val="bg1"/>
                </a:solidFill>
              </a:rPr>
              <a:t>ϕ</a:t>
            </a:r>
            <a:r>
              <a:rPr lang="fr-FR" sz="2800" baseline="-25000" dirty="0" smtClean="0">
                <a:solidFill>
                  <a:schemeClr val="bg1"/>
                </a:solidFill>
              </a:rPr>
              <a:t>12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>
        <p:fade/>
      </p:transition>
    </mc:Choice>
    <mc:Fallback xmlns="">
      <p:transition spd="slow" advTm="163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US" dirty="0" smtClean="0"/>
              <a:t>The closure phase is our only hope (up to now)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1132765" y="4607579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>
            <a:off x="2731827" y="169068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5338550" y="393883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694828" y="2495906"/>
            <a:ext cx="1304724" cy="212206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965279" y="4406168"/>
            <a:ext cx="3373271" cy="53866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3" idx="5"/>
            <a:endCxn id="24" idx="1"/>
          </p:cNvCxnSpPr>
          <p:nvPr/>
        </p:nvCxnSpPr>
        <p:spPr>
          <a:xfrm>
            <a:off x="3442421" y="2377985"/>
            <a:ext cx="2018048" cy="167877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 rot="18130493">
            <a:off x="482900" y="3170650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</a:t>
            </a:r>
            <a:r>
              <a:rPr lang="fr-FR" sz="2800" baseline="-25000" dirty="0"/>
              <a:t>12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12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2395167">
            <a:off x="3250010" y="2654861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</a:t>
            </a:r>
            <a:r>
              <a:rPr lang="fr-FR" sz="2800" baseline="-25000" dirty="0" smtClean="0"/>
              <a:t>3</a:t>
            </a:r>
            <a:r>
              <a:rPr lang="fr-FR" sz="2800" baseline="-25000" dirty="0"/>
              <a:t>1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31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21041431">
            <a:off x="2370854" y="4679545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</a:t>
            </a:r>
            <a:r>
              <a:rPr lang="fr-FR" sz="2800" baseline="-25000" dirty="0" smtClean="0"/>
              <a:t>23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23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3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 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90659" y="1716142"/>
            <a:ext cx="6615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ϕ</a:t>
            </a:r>
            <a:r>
              <a:rPr lang="en-US" sz="2400" baseline="-25000" dirty="0" err="1" smtClean="0"/>
              <a:t>ij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« True » phase for the </a:t>
            </a:r>
            <a:r>
              <a:rPr lang="en-US" sz="2400" dirty="0" err="1" smtClean="0"/>
              <a:t>ij</a:t>
            </a:r>
            <a:r>
              <a:rPr lang="en-US" sz="2400" dirty="0" smtClean="0"/>
              <a:t> baseline</a:t>
            </a:r>
          </a:p>
          <a:p>
            <a:r>
              <a:rPr lang="en-US" sz="2400" dirty="0" err="1" smtClean="0"/>
              <a:t>δϕ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= Atmospheric « random » phase on telescope </a:t>
            </a:r>
            <a:r>
              <a:rPr lang="en-US" sz="2400" dirty="0" err="1" smtClean="0"/>
              <a:t>i</a:t>
            </a:r>
            <a:endParaRPr lang="en-US" sz="2400" dirty="0" smtClean="0"/>
          </a:p>
          <a:p>
            <a:r>
              <a:rPr lang="en-US" sz="2400" dirty="0" err="1" smtClean="0"/>
              <a:t>φ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 = Measured phase for the </a:t>
            </a:r>
            <a:r>
              <a:rPr lang="en-US" sz="2400" dirty="0" err="1" smtClean="0"/>
              <a:t>ij</a:t>
            </a:r>
            <a:r>
              <a:rPr lang="en-US" sz="2400" dirty="0" smtClean="0"/>
              <a:t> baseline</a:t>
            </a:r>
            <a:endParaRPr lang="en-US" sz="2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5920616" y="4951395"/>
            <a:ext cx="5540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Closure phase </a:t>
            </a:r>
          </a:p>
          <a:p>
            <a:r>
              <a:rPr lang="en-US" sz="2800" dirty="0" smtClean="0"/>
              <a:t> CP = φ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 + φ</a:t>
            </a:r>
            <a:r>
              <a:rPr lang="en-US" sz="2800" baseline="-25000" dirty="0" smtClean="0"/>
              <a:t>23 </a:t>
            </a:r>
            <a:r>
              <a:rPr lang="en-US" sz="2800" dirty="0"/>
              <a:t>+</a:t>
            </a:r>
            <a:r>
              <a:rPr lang="en-US" sz="2800" dirty="0" smtClean="0"/>
              <a:t> φ</a:t>
            </a:r>
            <a:r>
              <a:rPr lang="en-US" sz="2800" baseline="-25000" dirty="0" smtClean="0"/>
              <a:t>31</a:t>
            </a:r>
            <a:r>
              <a:rPr lang="en-US" sz="2800" dirty="0" smtClean="0"/>
              <a:t> = ϕ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 + ϕ</a:t>
            </a:r>
            <a:r>
              <a:rPr lang="en-US" sz="2800" baseline="-25000" dirty="0" smtClean="0"/>
              <a:t>23</a:t>
            </a:r>
            <a:r>
              <a:rPr lang="en-US" sz="2800" dirty="0" smtClean="0"/>
              <a:t> </a:t>
            </a:r>
            <a:r>
              <a:rPr lang="en-US" sz="2800" dirty="0"/>
              <a:t>+</a:t>
            </a:r>
            <a:r>
              <a:rPr lang="en-US" sz="2800" dirty="0" smtClean="0"/>
              <a:t> ϕ</a:t>
            </a:r>
            <a:r>
              <a:rPr lang="en-US" sz="2800" baseline="-25000" dirty="0" smtClean="0"/>
              <a:t>31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0599" y="6097818"/>
            <a:ext cx="621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Non </a:t>
            </a:r>
            <a:r>
              <a:rPr lang="fr-FR" sz="2000" b="1" dirty="0" err="1" smtClean="0">
                <a:solidFill>
                  <a:srgbClr val="FF0000"/>
                </a:solidFill>
              </a:rPr>
              <a:t>zero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(% </a:t>
            </a:r>
            <a:r>
              <a:rPr lang="el-GR" sz="2000" b="1" dirty="0" smtClean="0">
                <a:solidFill>
                  <a:srgbClr val="FF0000"/>
                </a:solidFill>
              </a:rPr>
              <a:t>π</a:t>
            </a:r>
            <a:r>
              <a:rPr lang="fr-FR" sz="2000" b="1" dirty="0" smtClean="0">
                <a:solidFill>
                  <a:srgbClr val="FF0000"/>
                </a:solidFill>
              </a:rPr>
              <a:t>) </a:t>
            </a:r>
            <a:r>
              <a:rPr lang="fr-FR" sz="2000" b="1" dirty="0" err="1" smtClean="0">
                <a:solidFill>
                  <a:srgbClr val="FF0000"/>
                </a:solidFill>
              </a:rPr>
              <a:t>Closure</a:t>
            </a:r>
            <a:r>
              <a:rPr lang="fr-FR" sz="2000" b="1" dirty="0" smtClean="0">
                <a:solidFill>
                  <a:srgbClr val="FF0000"/>
                </a:solidFill>
              </a:rPr>
              <a:t> phase </a:t>
            </a: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 </a:t>
            </a:r>
            <a:r>
              <a:rPr lang="fr-FR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Assymetry</a:t>
            </a: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of the </a:t>
            </a:r>
            <a:r>
              <a:rPr lang="fr-FR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object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back!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7"/>
    </mc:Choice>
    <mc:Fallback xmlns="">
      <p:transition spd="slow" advTm="7162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50" y="1335013"/>
            <a:ext cx="2634042" cy="26211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 smtClean="0"/>
              <a:t>Image reconstruction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want images!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" y="1348489"/>
            <a:ext cx="2363011" cy="24508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8" y="3869056"/>
            <a:ext cx="1699594" cy="15812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1" y="3849206"/>
            <a:ext cx="1644282" cy="154292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11643" y="540481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v²</a:t>
            </a:r>
            <a:r>
              <a:rPr lang="en-GB" dirty="0" smtClean="0"/>
              <a:t>= 102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2584937" y="539207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CP</a:t>
            </a:r>
            <a:r>
              <a:rPr lang="en-GB" dirty="0" smtClean="0"/>
              <a:t>= 34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6338238" y="1374846"/>
            <a:ext cx="184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x</a:t>
            </a:r>
            <a:r>
              <a:rPr lang="en-GB" dirty="0" err="1" smtClean="0"/>
              <a:t>N</a:t>
            </a:r>
            <a:r>
              <a:rPr lang="en-GB" baseline="-25000" dirty="0" err="1" smtClean="0"/>
              <a:t>y</a:t>
            </a:r>
            <a:r>
              <a:rPr lang="en-GB" dirty="0" smtClean="0"/>
              <a:t> pixels 32x32=1024</a:t>
            </a:r>
          </a:p>
          <a:p>
            <a:pPr algn="ctr"/>
            <a:r>
              <a:rPr lang="fr-FR" dirty="0" smtClean="0"/>
              <a:t>Free </a:t>
            </a:r>
            <a:r>
              <a:rPr lang="fr-FR" dirty="0" err="1" smtClean="0"/>
              <a:t>parameters</a:t>
            </a:r>
            <a:endParaRPr lang="en-GB" dirty="0"/>
          </a:p>
        </p:txBody>
      </p:sp>
      <p:grpSp>
        <p:nvGrpSpPr>
          <p:cNvPr id="4" name="Groupe 3"/>
          <p:cNvGrpSpPr/>
          <p:nvPr/>
        </p:nvGrpSpPr>
        <p:grpSpPr>
          <a:xfrm>
            <a:off x="3409138" y="1813340"/>
            <a:ext cx="3893650" cy="3762437"/>
            <a:chOff x="3409138" y="1813340"/>
            <a:chExt cx="3893650" cy="3762437"/>
          </a:xfrm>
        </p:grpSpPr>
        <p:grpSp>
          <p:nvGrpSpPr>
            <p:cNvPr id="7" name="Groupe 6"/>
            <p:cNvGrpSpPr/>
            <p:nvPr/>
          </p:nvGrpSpPr>
          <p:grpSpPr>
            <a:xfrm>
              <a:off x="3409138" y="1813340"/>
              <a:ext cx="3893650" cy="3762437"/>
              <a:chOff x="3409138" y="1813340"/>
              <a:chExt cx="3893650" cy="3762437"/>
            </a:xfrm>
          </p:grpSpPr>
          <p:sp>
            <p:nvSpPr>
              <p:cNvPr id="22" name="Arc 21"/>
              <p:cNvSpPr/>
              <p:nvPr/>
            </p:nvSpPr>
            <p:spPr>
              <a:xfrm rot="16921110">
                <a:off x="3474744" y="1747734"/>
                <a:ext cx="3762437" cy="3893650"/>
              </a:xfrm>
              <a:prstGeom prst="arc">
                <a:avLst>
                  <a:gd name="adj1" fmla="val 16672781"/>
                  <a:gd name="adj2" fmla="val 1056869"/>
                </a:avLst>
              </a:prstGeom>
              <a:noFill/>
              <a:ln w="63500">
                <a:tailEnd type="triangle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4180600" y="2262232"/>
                <a:ext cx="1404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 smtClean="0"/>
                  <a:t>Model fitting</a:t>
                </a:r>
                <a:endParaRPr lang="en-GB" dirty="0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3498672" y="2529808"/>
              <a:ext cx="285527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but</a:t>
              </a:r>
            </a:p>
            <a:p>
              <a:pPr algn="ctr"/>
              <a:r>
                <a:rPr lang="en-GB" sz="1600" dirty="0" smtClean="0"/>
                <a:t>more free parameters than data</a:t>
              </a:r>
              <a:endParaRPr lang="en-GB" sz="16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108045" y="1128651"/>
            <a:ext cx="7007855" cy="2835414"/>
            <a:chOff x="8108045" y="1128651"/>
            <a:chExt cx="7007855" cy="2835414"/>
          </a:xfrm>
        </p:grpSpPr>
        <p:sp>
          <p:nvSpPr>
            <p:cNvPr id="32" name="Arc 31"/>
            <p:cNvSpPr/>
            <p:nvPr/>
          </p:nvSpPr>
          <p:spPr>
            <a:xfrm rot="17345153">
              <a:off x="7982986" y="1253710"/>
              <a:ext cx="2835414" cy="2585295"/>
            </a:xfrm>
            <a:prstGeom prst="arc">
              <a:avLst>
                <a:gd name="adj1" fmla="val 16200032"/>
                <a:gd name="adj2" fmla="val 1021928"/>
              </a:avLst>
            </a:prstGeom>
            <a:noFill/>
            <a:ln w="63500">
              <a:headEnd type="triangle"/>
              <a:tailEnd type="non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019900" y="1361139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/>
                <a:t>Additional </a:t>
              </a:r>
              <a:r>
                <a:rPr lang="en-GB" dirty="0" smtClean="0"/>
                <a:t>priors</a:t>
              </a:r>
              <a:endParaRPr lang="en-GB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Positivity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Normalization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213927" y="1577180"/>
            <a:ext cx="3388336" cy="3292602"/>
            <a:chOff x="8213927" y="1577180"/>
            <a:chExt cx="3388336" cy="3292602"/>
          </a:xfrm>
        </p:grpSpPr>
        <p:sp>
          <p:nvSpPr>
            <p:cNvPr id="34" name="Arc 33"/>
            <p:cNvSpPr/>
            <p:nvPr/>
          </p:nvSpPr>
          <p:spPr>
            <a:xfrm rot="8831894">
              <a:off x="8213927" y="1577180"/>
              <a:ext cx="2517183" cy="2342432"/>
            </a:xfrm>
            <a:prstGeom prst="arc">
              <a:avLst>
                <a:gd name="adj1" fmla="val 17909417"/>
                <a:gd name="adj2" fmla="val 1021928"/>
              </a:avLst>
            </a:prstGeom>
            <a:noFill/>
            <a:ln w="63500">
              <a:headEnd type="non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127296" y="3115456"/>
              <a:ext cx="24749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r>
                <a:rPr lang="en-GB" dirty="0" smtClean="0"/>
                <a:t>Regularizations methods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Smoothness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C</a:t>
              </a:r>
              <a:r>
                <a:rPr lang="en-GB" dirty="0" smtClean="0"/>
                <a:t>ompactness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“Simplicity”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…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832255" y="3587191"/>
            <a:ext cx="5365688" cy="2352657"/>
            <a:chOff x="3832255" y="3587191"/>
            <a:chExt cx="5365688" cy="2352657"/>
          </a:xfrm>
        </p:grpSpPr>
        <p:sp>
          <p:nvSpPr>
            <p:cNvPr id="23" name="Arc 22"/>
            <p:cNvSpPr/>
            <p:nvPr/>
          </p:nvSpPr>
          <p:spPr>
            <a:xfrm rot="15186157">
              <a:off x="5585522" y="3645616"/>
              <a:ext cx="2083120" cy="1966269"/>
            </a:xfrm>
            <a:prstGeom prst="arc">
              <a:avLst>
                <a:gd name="adj1" fmla="val 16200032"/>
                <a:gd name="adj2" fmla="val 1021928"/>
              </a:avLst>
            </a:prstGeom>
            <a:noFill/>
            <a:ln w="63500">
              <a:headEnd type="non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832255" y="5016518"/>
              <a:ext cx="5365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Add even stronger constraints depending on the object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All flux inside a surface (for stellar surface)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Remove unresolved object (for circumstellar disk)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856861" y="2968322"/>
            <a:ext cx="228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4n of observations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VLTI/AMBER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56107" y="5891545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 136 </a:t>
            </a:r>
            <a:r>
              <a:rPr lang="fr-FR" dirty="0" err="1" smtClean="0"/>
              <a:t>Measurements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4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25"/>
    </mc:Choice>
    <mc:Fallback xmlns="">
      <p:transition spd="slow" advTm="12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0" y="238422"/>
            <a:ext cx="12243903" cy="6569242"/>
            <a:chOff x="-35861" y="288758"/>
            <a:chExt cx="12243903" cy="6569242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15" name="Ellipse 14"/>
          <p:cNvSpPr/>
          <p:nvPr/>
        </p:nvSpPr>
        <p:spPr>
          <a:xfrm rot="20066315">
            <a:off x="6665893" y="5338669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 rot="20066315">
            <a:off x="8061434" y="5222346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few images from optical interferometers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want images!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85963" y="2167730"/>
            <a:ext cx="1432875" cy="141402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1486814" y="3207421"/>
            <a:ext cx="1108662" cy="114064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717564" y="2118895"/>
            <a:ext cx="1145318" cy="114064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7457"/>
          <a:stretch/>
        </p:blipFill>
        <p:spPr>
          <a:xfrm>
            <a:off x="214954" y="4817949"/>
            <a:ext cx="3209879" cy="10463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20979" r="39453" b="21722"/>
          <a:stretch/>
        </p:blipFill>
        <p:spPr>
          <a:xfrm>
            <a:off x="10561734" y="1580080"/>
            <a:ext cx="1074656" cy="89554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8603" r="73377" b="25872"/>
          <a:stretch/>
        </p:blipFill>
        <p:spPr>
          <a:xfrm>
            <a:off x="9494199" y="1620401"/>
            <a:ext cx="933253" cy="87669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17" r="3121" b="23190"/>
          <a:stretch/>
        </p:blipFill>
        <p:spPr>
          <a:xfrm>
            <a:off x="10003079" y="2435405"/>
            <a:ext cx="1376314" cy="10086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>
            <a:clrChange>
              <a:clrFrom>
                <a:srgbClr val="050401"/>
              </a:clrFrom>
              <a:clrTo>
                <a:srgbClr val="0504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315" y="2238384"/>
            <a:ext cx="1071221" cy="10869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915922" y="1444644"/>
            <a:ext cx="217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Dust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disks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Inner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rims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51200" y="1715620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Giants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Supergiants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05701" y="4639960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Fast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rotators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202054" y="4363360"/>
            <a:ext cx="111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Mira stars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119049" y="436479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ε</a:t>
            </a:r>
            <a:r>
              <a:rPr lang="fr-FR" dirty="0" smtClean="0">
                <a:solidFill>
                  <a:schemeClr val="bg1"/>
                </a:solidFill>
              </a:rPr>
              <a:t> Aur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36" y="1598357"/>
            <a:ext cx="2813741" cy="1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804" t="15430" r="25035" b="27914"/>
          <a:stretch/>
        </p:blipFill>
        <p:spPr>
          <a:xfrm>
            <a:off x="3837177" y="2666615"/>
            <a:ext cx="1307665" cy="1712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12349" y="248582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Zhao+ 2008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068207" y="2225146"/>
            <a:ext cx="1144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Kluska</a:t>
            </a:r>
            <a:r>
              <a:rPr lang="fr-FR" sz="1400" dirty="0" smtClean="0">
                <a:solidFill>
                  <a:schemeClr val="bg1"/>
                </a:solidFill>
              </a:rPr>
              <a:t>+ 2014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500674" y="2405455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Benisty</a:t>
            </a:r>
            <a:r>
              <a:rPr lang="fr-FR" sz="1400" dirty="0" smtClean="0">
                <a:solidFill>
                  <a:schemeClr val="bg1"/>
                </a:solidFill>
              </a:rPr>
              <a:t>+ 2011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688665" y="338710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Millour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26274" y="5768887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Monnier+ 2007, Zhao+ 2009, Che+ 2011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225936" y="3165207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Baron+ 2014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31144" y="360585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Haubois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6"/>
              </a:clrFrom>
              <a:clrTo>
                <a:srgbClr val="000006">
                  <a:alpha val="0"/>
                </a:srgbClr>
              </a:clrTo>
            </a:clrChange>
          </a:blip>
          <a:srcRect l="23593" t="14643" r="7273" b="19109"/>
          <a:stretch/>
        </p:blipFill>
        <p:spPr>
          <a:xfrm>
            <a:off x="5149724" y="1950313"/>
            <a:ext cx="1227667" cy="112606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7139341" y="5940684"/>
            <a:ext cx="161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Kloppenborg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amber.obs.ujf-grenoble.fr/IMG/jpg/TLep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50100"/>
              </a:clrFrom>
              <a:clrTo>
                <a:srgbClr val="05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96" y="4666687"/>
            <a:ext cx="1247700" cy="1247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4038673" y="576187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Le Bouquin+ 2009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44" y="2070985"/>
            <a:ext cx="1415534" cy="1382357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6747249" y="2526897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Kraus+ 2012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238" y="4092739"/>
            <a:ext cx="2138991" cy="2122689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9398189" y="4351483"/>
            <a:ext cx="23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massive YSO </a:t>
            </a:r>
            <a:r>
              <a:rPr lang="fr-FR" dirty="0" err="1" smtClean="0">
                <a:solidFill>
                  <a:schemeClr val="bg1"/>
                </a:solidFill>
              </a:rPr>
              <a:t>disks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0097638" y="5530812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Kraus+ 2010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3668" r="65271" b="25733"/>
          <a:stretch/>
        </p:blipFill>
        <p:spPr>
          <a:xfrm>
            <a:off x="5798795" y="4817949"/>
            <a:ext cx="1156845" cy="105954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4892" r="35093" b="24508"/>
          <a:stretch/>
        </p:blipFill>
        <p:spPr>
          <a:xfrm>
            <a:off x="6888294" y="4750922"/>
            <a:ext cx="1156845" cy="105954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050000"/>
              </a:clrFrom>
              <a:clrTo>
                <a:srgbClr val="05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5" t="24892" r="4263" b="24508"/>
          <a:stretch/>
        </p:blipFill>
        <p:spPr>
          <a:xfrm>
            <a:off x="8020367" y="4716434"/>
            <a:ext cx="1156845" cy="105954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020508" y="1535869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Binaries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Interacting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symbiotics</a:t>
            </a:r>
            <a:r>
              <a:rPr lang="fr-FR" dirty="0" smtClean="0">
                <a:solidFill>
                  <a:schemeClr val="bg1"/>
                </a:solidFill>
              </a:rPr>
              <a:t>, B[e]…)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150170" y="290693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Blind+ 2014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1"/>
    </mc:Choice>
    <mc:Fallback xmlns="">
      <p:transition spd="slow" advTm="341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élogramme 7"/>
          <p:cNvSpPr/>
          <p:nvPr/>
        </p:nvSpPr>
        <p:spPr>
          <a:xfrm>
            <a:off x="7587728" y="3902688"/>
            <a:ext cx="1925052" cy="2815746"/>
          </a:xfrm>
          <a:prstGeom prst="parallelogram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21336" b="24864"/>
          <a:stretch/>
        </p:blipFill>
        <p:spPr>
          <a:xfrm>
            <a:off x="5087401" y="3976354"/>
            <a:ext cx="3511424" cy="2381152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 rot="20782105">
            <a:off x="4855574" y="4599070"/>
            <a:ext cx="808523" cy="760396"/>
          </a:xfrm>
          <a:custGeom>
            <a:avLst/>
            <a:gdLst>
              <a:gd name="connsiteX0" fmla="*/ 808523 w 808523"/>
              <a:gd name="connsiteY0" fmla="*/ 308009 h 760396"/>
              <a:gd name="connsiteX1" fmla="*/ 433137 w 808523"/>
              <a:gd name="connsiteY1" fmla="*/ 760396 h 760396"/>
              <a:gd name="connsiteX2" fmla="*/ 77003 w 808523"/>
              <a:gd name="connsiteY2" fmla="*/ 654518 h 760396"/>
              <a:gd name="connsiteX3" fmla="*/ 0 w 808523"/>
              <a:gd name="connsiteY3" fmla="*/ 423512 h 760396"/>
              <a:gd name="connsiteX4" fmla="*/ 442763 w 808523"/>
              <a:gd name="connsiteY4" fmla="*/ 0 h 760396"/>
              <a:gd name="connsiteX5" fmla="*/ 808523 w 808523"/>
              <a:gd name="connsiteY5" fmla="*/ 308009 h 7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23" h="760396">
                <a:moveTo>
                  <a:pt x="808523" y="308009"/>
                </a:moveTo>
                <a:lnTo>
                  <a:pt x="433137" y="760396"/>
                </a:lnTo>
                <a:lnTo>
                  <a:pt x="77003" y="654518"/>
                </a:lnTo>
                <a:lnTo>
                  <a:pt x="0" y="423512"/>
                </a:lnTo>
                <a:lnTo>
                  <a:pt x="442763" y="0"/>
                </a:lnTo>
                <a:lnTo>
                  <a:pt x="808523" y="3080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3577929" y="1314125"/>
            <a:ext cx="1444688" cy="2079056"/>
          </a:xfrm>
          <a:prstGeom prst="parallelogram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1437">
            <a:off x="3793341" y="1824777"/>
            <a:ext cx="1035810" cy="1050116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199460" y="1978303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99459" y="2814097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79593" y="1966269"/>
            <a:ext cx="1668407" cy="316082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579593" y="2320817"/>
            <a:ext cx="1668407" cy="49328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557651" y="1699171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00" y="482668"/>
            <a:ext cx="4206211" cy="3493827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V="1">
            <a:off x="7430703" y="1988686"/>
            <a:ext cx="2451684" cy="641518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90349" y="4634958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690348" y="5470752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070482" y="4622924"/>
            <a:ext cx="1498628" cy="35634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48537" y="5082402"/>
            <a:ext cx="1520573" cy="354585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048540" y="4355826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37954" y="3057615"/>
            <a:ext cx="157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Interferometry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264390" y="2737133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pectroscopy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30745" y="5927984"/>
            <a:ext cx="235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Spectro</a:t>
            </a:r>
            <a:r>
              <a:rPr lang="en-US" dirty="0" smtClean="0">
                <a:solidFill>
                  <a:schemeClr val="bg1"/>
                </a:solidFill>
              </a:rPr>
              <a:t>-interferometry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143481" y="2011301"/>
            <a:ext cx="1889804" cy="1983489"/>
            <a:chOff x="4869054" y="1867080"/>
            <a:chExt cx="2168731" cy="1983489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0" name="Virage 29"/>
            <p:cNvSpPr/>
            <p:nvPr/>
          </p:nvSpPr>
          <p:spPr>
            <a:xfrm rot="5400000">
              <a:off x="4605368" y="2130766"/>
              <a:ext cx="1973179" cy="1445807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Virage 30"/>
            <p:cNvSpPr/>
            <p:nvPr/>
          </p:nvSpPr>
          <p:spPr>
            <a:xfrm rot="5400000" flipV="1">
              <a:off x="5302765" y="2115550"/>
              <a:ext cx="1973179" cy="1496860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1">
            <a:off x="8093714" y="3970718"/>
            <a:ext cx="912640" cy="262972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210388" y="3372131"/>
            <a:ext cx="274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Geometry of objects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549382" y="3168581"/>
            <a:ext cx="44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Flux as the function of wavelength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009474" y="6185751"/>
            <a:ext cx="672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Geometry of objects as a function of the wavelength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Spectro</a:t>
            </a:r>
            <a:r>
              <a:rPr lang="en-US" dirty="0" smtClean="0">
                <a:solidFill>
                  <a:schemeClr val="bg1"/>
                </a:solidFill>
              </a:rPr>
              <a:t>-interferometry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7"/>
    </mc:Choice>
    <mc:Fallback xmlns="">
      <p:transition spd="slow" advTm="2629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9045"/>
          <a:stretch/>
        </p:blipFill>
        <p:spPr>
          <a:xfrm>
            <a:off x="173419" y="1253358"/>
            <a:ext cx="5336628" cy="46508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664" y="6010306"/>
            <a:ext cx="582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VLTI/AMBER fringes on the Be star </a:t>
            </a:r>
            <a:r>
              <a:rPr lang="fr-FR" dirty="0" smtClean="0"/>
              <a:t>O </a:t>
            </a:r>
            <a:r>
              <a:rPr lang="fr-FR" dirty="0" err="1" smtClean="0"/>
              <a:t>Aqr</a:t>
            </a:r>
            <a:r>
              <a:rPr lang="fr-FR" dirty="0" smtClean="0"/>
              <a:t> </a:t>
            </a:r>
            <a:r>
              <a:rPr lang="en-US" dirty="0" smtClean="0"/>
              <a:t>around </a:t>
            </a:r>
            <a:r>
              <a:rPr lang="en-US" dirty="0" err="1" smtClean="0"/>
              <a:t>Brγ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Quantities extracted from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baseline="30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99879" y="1253358"/>
            <a:ext cx="6413679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Absolute quantities =&gt; need of a calibrator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/>
              <a:t>Calibrated visibility </a:t>
            </a:r>
            <a:r>
              <a:rPr lang="en-US" sz="2000" dirty="0" smtClean="0"/>
              <a:t>V(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object as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/>
              <a:t>Closure phase </a:t>
            </a:r>
            <a:r>
              <a:rPr lang="el-GR" sz="2000" dirty="0" smtClean="0"/>
              <a:t>φ</a:t>
            </a:r>
            <a:r>
              <a:rPr lang="en-US" sz="2000" dirty="0" smtClean="0"/>
              <a:t>(</a:t>
            </a:r>
            <a:r>
              <a:rPr lang="el-GR" sz="2000" dirty="0" smtClean="0"/>
              <a:t>λ</a:t>
            </a:r>
            <a:r>
              <a:rPr lang="en-US" sz="2000" dirty="0" smtClean="0"/>
              <a:t>)  (if 3 telescopes or more)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Asymmetry  of object as function of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fr-FR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u="sng" dirty="0" smtClean="0"/>
              <a:t>Spectrum</a:t>
            </a:r>
            <a:r>
              <a:rPr lang="fr-FR" sz="2000" dirty="0" smtClean="0"/>
              <a:t> F(</a:t>
            </a:r>
            <a:r>
              <a:rPr lang="el-GR" dirty="0" smtClean="0"/>
              <a:t>λ</a:t>
            </a:r>
            <a:r>
              <a:rPr lang="fr-FR" dirty="0" smtClean="0"/>
              <a:t>)</a:t>
            </a:r>
          </a:p>
          <a:p>
            <a:endParaRPr lang="en-US" dirty="0"/>
          </a:p>
          <a:p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/>
              <a:t>Differential quantities  =&gt; no calibrator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smtClean="0"/>
              <a:t>Differential phase </a:t>
            </a:r>
            <a:r>
              <a:rPr lang="en-US" sz="2000" dirty="0" smtClean="0"/>
              <a:t>: </a:t>
            </a:r>
            <a:r>
              <a:rPr lang="el-GR" sz="2000" dirty="0" smtClean="0"/>
              <a:t>ϕ</a:t>
            </a:r>
            <a:r>
              <a:rPr lang="en-US" sz="2000" dirty="0" smtClean="0"/>
              <a:t>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of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hotocenter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 as a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smtClean="0"/>
              <a:t>Differential visibility </a:t>
            </a:r>
            <a:r>
              <a:rPr lang="en-US" sz="2000" dirty="0" smtClean="0"/>
              <a:t>: v(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of extension as a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8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48"/>
    </mc:Choice>
    <mc:Fallback xmlns="">
      <p:transition spd="slow" advTm="6294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4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9"/>
    </mc:Choice>
    <mc:Fallback xmlns="">
      <p:transition spd="slow" advTm="3137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 b="2444"/>
          <a:stretch/>
        </p:blipFill>
        <p:spPr>
          <a:xfrm>
            <a:off x="1801916" y="3623792"/>
            <a:ext cx="8834040" cy="2717961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117558" y="2328450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897654" y="2328450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86622" y="2325982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4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2"/>
    </mc:Choice>
    <mc:Fallback xmlns="">
      <p:transition spd="slow" advTm="4122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0" y="321230"/>
            <a:ext cx="12243903" cy="6569242"/>
            <a:chOff x="-35861" y="288758"/>
            <a:chExt cx="12243903" cy="656924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Spectro</a:t>
            </a:r>
            <a:r>
              <a:rPr lang="en-GB" dirty="0" smtClean="0">
                <a:solidFill>
                  <a:schemeClr val="bg1"/>
                </a:solidFill>
              </a:rPr>
              <a:t>-interferometric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/>
                </a:solidFill>
              </a:rPr>
              <a:t>imaging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701217" y="1290000"/>
            <a:ext cx="785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The binary Be star ϕ </a:t>
            </a:r>
            <a:r>
              <a:rPr lang="en-GB" dirty="0" err="1" smtClean="0"/>
              <a:t>Persei</a:t>
            </a:r>
            <a:r>
              <a:rPr lang="en-GB" dirty="0" smtClean="0"/>
              <a:t> seen by CHARA/VEGA (H</a:t>
            </a:r>
            <a:r>
              <a:rPr lang="el-GR" dirty="0" smtClean="0"/>
              <a:t>α</a:t>
            </a:r>
            <a:r>
              <a:rPr lang="fr-FR" dirty="0" smtClean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Mourard</a:t>
            </a:r>
            <a:r>
              <a:rPr lang="en-GB" dirty="0" smtClean="0"/>
              <a:t>+ 2015 (submitted)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04278" y="1645663"/>
            <a:ext cx="423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Reconstructed images from the VEGA 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60205" y="3662600"/>
            <a:ext cx="369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Nearly edge-on </a:t>
            </a:r>
            <a:r>
              <a:rPr lang="en-GB" dirty="0" err="1" smtClean="0">
                <a:solidFill>
                  <a:schemeClr val="bg1"/>
                </a:solidFill>
              </a:rPr>
              <a:t>Keplerian</a:t>
            </a:r>
            <a:r>
              <a:rPr lang="en-GB" dirty="0" smtClean="0">
                <a:solidFill>
                  <a:schemeClr val="bg1"/>
                </a:solidFill>
              </a:rPr>
              <a:t> disk model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7"/>
          <a:stretch/>
        </p:blipFill>
        <p:spPr>
          <a:xfrm>
            <a:off x="-72902" y="2125575"/>
            <a:ext cx="12337803" cy="77567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6294" y="5932841"/>
            <a:ext cx="751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Spectro-imaging</a:t>
            </a:r>
            <a:r>
              <a:rPr lang="fr-FR" sz="2000" dirty="0" smtClean="0">
                <a:solidFill>
                  <a:schemeClr val="bg1"/>
                </a:solidFill>
              </a:rPr>
              <a:t> of the </a:t>
            </a:r>
            <a:r>
              <a:rPr lang="fr-FR" sz="2000" dirty="0" err="1" smtClean="0">
                <a:solidFill>
                  <a:schemeClr val="bg1"/>
                </a:solidFill>
              </a:rPr>
              <a:t>classical</a:t>
            </a:r>
            <a:r>
              <a:rPr lang="fr-FR" sz="2000" dirty="0" smtClean="0">
                <a:solidFill>
                  <a:schemeClr val="bg1"/>
                </a:solidFill>
              </a:rPr>
              <a:t> Be star Phi Disk in H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fr-FR" sz="2000" dirty="0" smtClean="0">
                <a:solidFill>
                  <a:schemeClr val="bg1"/>
                </a:solidFill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</a:rPr>
              <a:t>Mourard</a:t>
            </a:r>
            <a:r>
              <a:rPr lang="fr-FR" sz="2000" dirty="0" smtClean="0">
                <a:solidFill>
                  <a:schemeClr val="bg1"/>
                </a:solidFill>
              </a:rPr>
              <a:t>+ 2015)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8"/>
          <a:stretch/>
        </p:blipFill>
        <p:spPr>
          <a:xfrm>
            <a:off x="-72903" y="1952445"/>
            <a:ext cx="12337803" cy="93648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3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32"/>
    </mc:Choice>
    <mc:Fallback xmlns="">
      <p:transition spd="slow" advTm="5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00052 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3984" r="1468" b="16809"/>
          <a:stretch/>
        </p:blipFill>
        <p:spPr>
          <a:xfrm>
            <a:off x="-27296" y="285750"/>
            <a:ext cx="12205980" cy="653813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275104" y="3063422"/>
            <a:ext cx="1059393" cy="369332"/>
            <a:chOff x="1275104" y="3063422"/>
            <a:chExt cx="1059393" cy="369332"/>
          </a:xfrm>
        </p:grpSpPr>
        <p:cxnSp>
          <p:nvCxnSpPr>
            <p:cNvPr id="8" name="Connecteur droit avec flèche 7"/>
            <p:cNvCxnSpPr/>
            <p:nvPr/>
          </p:nvCxnSpPr>
          <p:spPr>
            <a:xfrm flipV="1">
              <a:off x="1614956" y="3388350"/>
              <a:ext cx="379691" cy="34654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275104" y="3063422"/>
              <a:ext cx="1059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00B0F0"/>
                  </a:solidFill>
                </a:rPr>
                <a:t>Diameter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830980" y="3203684"/>
            <a:ext cx="8694145" cy="458140"/>
            <a:chOff x="1830980" y="3203684"/>
            <a:chExt cx="8694145" cy="458140"/>
          </a:xfrm>
        </p:grpSpPr>
        <p:cxnSp>
          <p:nvCxnSpPr>
            <p:cNvPr id="5" name="Connecteur droit avec flèche 4"/>
            <p:cNvCxnSpPr/>
            <p:nvPr/>
          </p:nvCxnSpPr>
          <p:spPr>
            <a:xfrm flipV="1">
              <a:off x="1830980" y="3388350"/>
              <a:ext cx="8694145" cy="27347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6105934" y="3203684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Baseline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506944" y="482319"/>
            <a:ext cx="8927729" cy="2592288"/>
            <a:chOff x="1506944" y="482319"/>
            <a:chExt cx="8927729" cy="2592288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506944" y="482319"/>
              <a:ext cx="216024" cy="259228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0218649" y="482319"/>
              <a:ext cx="216024" cy="259228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2247900" y="3573016"/>
            <a:ext cx="8078761" cy="184666"/>
            <a:chOff x="2247900" y="3573016"/>
            <a:chExt cx="8078761" cy="184666"/>
          </a:xfrm>
        </p:grpSpPr>
        <p:cxnSp>
          <p:nvCxnSpPr>
            <p:cNvPr id="20" name="Connecteur droit 19"/>
            <p:cNvCxnSpPr/>
            <p:nvPr/>
          </p:nvCxnSpPr>
          <p:spPr>
            <a:xfrm flipH="1">
              <a:off x="2247900" y="3661824"/>
              <a:ext cx="3991583" cy="9585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H="1">
              <a:off x="7909545" y="3573016"/>
              <a:ext cx="2417116" cy="8880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/>
          <p:nvPr/>
        </p:nvCxnSpPr>
        <p:spPr>
          <a:xfrm>
            <a:off x="8904312" y="5301208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76216" y="6217390"/>
            <a:ext cx="550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« 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GI2T at Observatoire de la Côte d’Azur, France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 Long baseline interferometry 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9943" y="4943248"/>
            <a:ext cx="45549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</a:rPr>
              <a:t>Angular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resolution</a:t>
            </a:r>
            <a:r>
              <a:rPr lang="fr-FR" sz="2800" dirty="0" smtClean="0">
                <a:solidFill>
                  <a:schemeClr val="bg1"/>
                </a:solidFill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r>
              <a:rPr lang="fr-F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1.22 D/</a:t>
            </a:r>
            <a:r>
              <a:rPr lang="el-G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fr-FR" sz="28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Interferometer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1.22 B/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λ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1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7"/>
    </mc:Choice>
    <mc:Fallback xmlns="">
      <p:transition spd="slow" advTm="3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/>
          <a:stretch/>
        </p:blipFill>
        <p:spPr>
          <a:xfrm>
            <a:off x="2" y="298580"/>
            <a:ext cx="12191998" cy="6574984"/>
          </a:xfrm>
          <a:prstGeom prst="rect">
            <a:avLst/>
          </a:prstGeom>
        </p:spPr>
      </p:pic>
      <p:sp>
        <p:nvSpPr>
          <p:cNvPr id="63" name="Titre 1"/>
          <p:cNvSpPr txBox="1">
            <a:spLocks/>
          </p:cNvSpPr>
          <p:nvPr/>
        </p:nvSpPr>
        <p:spPr>
          <a:xfrm>
            <a:off x="0" y="517524"/>
            <a:ext cx="12191998" cy="325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interferometric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 around B[e] stars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40045" y="6196455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auxiliary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</a:p>
        </p:txBody>
      </p:sp>
    </p:spTree>
    <p:extLst>
      <p:ext uri="{BB962C8B-B14F-4D97-AF65-F5344CB8AC3E}">
        <p14:creationId xmlns:p14="http://schemas.microsoft.com/office/powerpoint/2010/main" val="24915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3"/>
    </mc:Choice>
    <mc:Fallback xmlns="">
      <p:transition spd="slow" advTm="87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3981" r="11105" b="-298"/>
          <a:stretch/>
        </p:blipFill>
        <p:spPr>
          <a:xfrm>
            <a:off x="1" y="316194"/>
            <a:ext cx="12198297" cy="6554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decade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observations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5" y="503889"/>
            <a:ext cx="3936989" cy="33281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8029" y="475986"/>
            <a:ext cx="43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VLTI, Cerro </a:t>
            </a:r>
            <a:r>
              <a:rPr lang="fr-F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Paranal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Chile</a:t>
            </a:r>
            <a:endParaRPr lang="fr-F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26595" y="1226713"/>
            <a:ext cx="193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Fixed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8.2m </a:t>
            </a:r>
          </a:p>
          <a:p>
            <a:pPr algn="ctr"/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37900" y="5887791"/>
            <a:ext cx="176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1.8m </a:t>
            </a:r>
          </a:p>
          <a:p>
            <a:pPr algn="ctr"/>
            <a:r>
              <a:rPr lang="fr-F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ATs</a:t>
            </a:r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346515" y="1863541"/>
            <a:ext cx="1055803" cy="892756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402318" y="1863541"/>
            <a:ext cx="527901" cy="1785512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402318" y="1866507"/>
            <a:ext cx="1756951" cy="2151878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402318" y="1860575"/>
            <a:ext cx="3766552" cy="211692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1062631" y="5007708"/>
            <a:ext cx="2538408" cy="87741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3601039" y="4948722"/>
            <a:ext cx="2941163" cy="93602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3601039" y="4907832"/>
            <a:ext cx="6548499" cy="97691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3601039" y="5882515"/>
            <a:ext cx="8600408" cy="73520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364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2"/>
    </mc:Choice>
    <mc:Fallback xmlns="">
      <p:transition spd="slow" advTm="168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3981" r="11105" b="-298"/>
          <a:stretch/>
        </p:blipFill>
        <p:spPr>
          <a:xfrm>
            <a:off x="1" y="316194"/>
            <a:ext cx="12198297" cy="6554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decade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observations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8029" y="475986"/>
            <a:ext cx="43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VLTI, Cerro </a:t>
            </a:r>
            <a:r>
              <a:rPr lang="fr-F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Paranal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Chile</a:t>
            </a:r>
            <a:endParaRPr lang="fr-F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/>
          <a:stretch/>
        </p:blipFill>
        <p:spPr bwMode="auto">
          <a:xfrm>
            <a:off x="3297697" y="4168241"/>
            <a:ext cx="3779837" cy="19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b="24046"/>
          <a:stretch>
            <a:fillRect/>
          </a:stretch>
        </p:blipFill>
        <p:spPr bwMode="auto">
          <a:xfrm>
            <a:off x="8035540" y="995721"/>
            <a:ext cx="3779837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003" b="240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87332" y="1097696"/>
            <a:ext cx="2666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MIDI</a:t>
            </a:r>
            <a:r>
              <a:rPr lang="fr-FR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</a:t>
            </a:r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(2003 –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Tels( 1 V², no 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band (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8 - 13 µm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R=30 (and R=230)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&gt; 1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Jy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89510" y="4385219"/>
            <a:ext cx="36519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 (2004 - ????)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Tels (3 V², 1 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and K bands (1.6 - 2.4 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=30, R</a:t>
            </a:r>
            <a:r>
              <a:rPr lang="fr-FR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=1500, and R</a:t>
            </a:r>
            <a:r>
              <a:rPr lang="fr-FR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5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3"/>
    </mc:Choice>
    <mc:Fallback xmlns="">
      <p:transition spd="slow" advTm="3873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decade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observations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79635"/>
              </p:ext>
            </p:extLst>
          </p:nvPr>
        </p:nvGraphicFramePr>
        <p:xfrm>
          <a:off x="282344" y="1047790"/>
          <a:ext cx="6842118" cy="551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116"/>
                <a:gridCol w="1822799"/>
                <a:gridCol w="1869743"/>
                <a:gridCol w="2074460"/>
              </a:tblGrid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Name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Type</a:t>
                      </a:r>
                      <a:r>
                        <a:rPr lang="fr-FR" sz="1200" baseline="0" dirty="0" smtClean="0"/>
                        <a:t> of B[e]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Reference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Array</a:t>
                      </a:r>
                      <a:r>
                        <a:rPr lang="fr-FR" sz="1200" dirty="0" smtClean="0"/>
                        <a:t>/Instrument</a:t>
                      </a:r>
                      <a:endParaRPr lang="fr-FR" sz="1200" dirty="0"/>
                    </a:p>
                  </a:txBody>
                  <a:tcPr/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HD62623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Meilland</a:t>
                      </a:r>
                      <a:r>
                        <a:rPr lang="fr-FR" sz="1000" baseline="0" dirty="0" smtClean="0"/>
                        <a:t>+ 2010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baseline="0" dirty="0" smtClean="0"/>
                        <a:t>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rowSpan="3">
                  <a:txBody>
                    <a:bodyPr/>
                    <a:lstStyle/>
                    <a:p>
                      <a:r>
                        <a:rPr lang="fr-FR" sz="1000" dirty="0" smtClean="0"/>
                        <a:t>HD50138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Borges</a:t>
                      </a:r>
                      <a:r>
                        <a:rPr lang="fr-FR" sz="1000" baseline="0" dirty="0" smtClean="0"/>
                        <a:t> Fernandes+ 2011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baseline="0" dirty="0" smtClean="0"/>
                        <a:t> &amp; </a:t>
                      </a:r>
                      <a:r>
                        <a:rPr lang="fr-FR" sz="1000" baseline="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Ellerbroek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r>
                        <a:rPr lang="fr-FR" sz="1000" dirty="0" smtClean="0"/>
                        <a:t> &amp; 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Kluska</a:t>
                      </a:r>
                      <a:r>
                        <a:rPr lang="fr-FR" sz="1000" dirty="0" smtClean="0"/>
                        <a:t>+ 2016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VLTI/PIONIER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9742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HD87643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-57° 2874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 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HD85567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Vural</a:t>
                      </a:r>
                      <a:r>
                        <a:rPr lang="fr-FR" sz="1000" dirty="0" smtClean="0"/>
                        <a:t>+ 2014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MWC300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Wang+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Hen</a:t>
                      </a:r>
                      <a:r>
                        <a:rPr lang="fr-FR" sz="1000" dirty="0" smtClean="0"/>
                        <a:t> 3-1191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Lachaume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V921 </a:t>
                      </a:r>
                      <a:r>
                        <a:rPr lang="fr-FR" sz="1000" dirty="0" err="1" smtClean="0"/>
                        <a:t>Sco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Kreplin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HD45677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Monnier+ 2006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GG Car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MWC361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Benisty</a:t>
                      </a:r>
                      <a:r>
                        <a:rPr lang="fr-FR" sz="1000" dirty="0" smtClean="0"/>
                        <a:t>+ 2013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 84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Thureau</a:t>
                      </a:r>
                      <a:r>
                        <a:rPr lang="fr-FR" sz="1000" dirty="0" smtClean="0"/>
                        <a:t>+ 2009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 &amp; PTI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HD327083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-52° 9243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Cidale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A decade of observations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7404337" y="2342777"/>
            <a:ext cx="4507789" cy="3942714"/>
            <a:chOff x="7350037" y="1422281"/>
            <a:chExt cx="4507789" cy="3942714"/>
          </a:xfrm>
        </p:grpSpPr>
        <p:grpSp>
          <p:nvGrpSpPr>
            <p:cNvPr id="2" name="Groupe 1"/>
            <p:cNvGrpSpPr/>
            <p:nvPr/>
          </p:nvGrpSpPr>
          <p:grpSpPr>
            <a:xfrm>
              <a:off x="7350037" y="1422281"/>
              <a:ext cx="4312369" cy="3942714"/>
              <a:chOff x="7350037" y="1422281"/>
              <a:chExt cx="4312369" cy="3942714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58" t="11528" r="19638" b="10184"/>
              <a:stretch/>
            </p:blipFill>
            <p:spPr>
              <a:xfrm>
                <a:off x="7350037" y="1886504"/>
                <a:ext cx="4312369" cy="3478491"/>
              </a:xfrm>
              <a:prstGeom prst="rect">
                <a:avLst/>
              </a:prstGeom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7984587" y="1422281"/>
                <a:ext cx="35728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 smtClean="0"/>
                  <a:t>Refereed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papers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published</a:t>
                </a:r>
                <a:r>
                  <a:rPr lang="fr-FR" dirty="0" smtClean="0"/>
                  <a:t> </a:t>
                </a:r>
              </a:p>
              <a:p>
                <a:pPr algn="ctr"/>
                <a:r>
                  <a:rPr lang="fr-FR" dirty="0"/>
                  <a:t>b</a:t>
                </a:r>
                <a:r>
                  <a:rPr lang="fr-FR" dirty="0" smtClean="0"/>
                  <a:t>y instrument (for all </a:t>
                </a:r>
                <a:r>
                  <a:rPr lang="fr-FR" dirty="0" err="1" smtClean="0"/>
                  <a:t>kind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object</a:t>
                </a:r>
                <a:r>
                  <a:rPr lang="fr-FR" dirty="0" smtClean="0"/>
                  <a:t>)</a:t>
                </a:r>
                <a:endParaRPr lang="fr-FR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10427626" y="5101236"/>
              <a:ext cx="1430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From</a:t>
              </a:r>
              <a:r>
                <a:rPr lang="fr-FR" sz="1100" dirty="0" smtClean="0"/>
                <a:t> JMMC </a:t>
              </a:r>
              <a:r>
                <a:rPr lang="fr-FR" sz="1100" dirty="0" err="1" smtClean="0"/>
                <a:t>database</a:t>
              </a:r>
              <a:endParaRPr lang="fr-FR" sz="1100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38887" y="742339"/>
            <a:ext cx="217431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 smtClean="0"/>
              <a:t> 8 </a:t>
            </a:r>
            <a:r>
              <a:rPr lang="fr-FR" sz="1600" dirty="0" err="1" smtClean="0"/>
              <a:t>with</a:t>
            </a:r>
            <a:r>
              <a:rPr lang="fr-FR" sz="1600" dirty="0" smtClean="0"/>
              <a:t> VLTI/MIDI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10 </a:t>
            </a:r>
            <a:r>
              <a:rPr lang="fr-FR" sz="1600" dirty="0" err="1" smtClean="0"/>
              <a:t>with</a:t>
            </a:r>
            <a:r>
              <a:rPr lang="fr-FR" sz="1600" dirty="0" smtClean="0"/>
              <a:t> VLTI/AMBER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2 </a:t>
            </a:r>
            <a:r>
              <a:rPr lang="fr-FR" sz="1200" dirty="0" err="1" smtClean="0"/>
              <a:t>with</a:t>
            </a:r>
            <a:r>
              <a:rPr lang="fr-FR" sz="1200" dirty="0" smtClean="0"/>
              <a:t> CHARA/VEGA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2 </a:t>
            </a:r>
            <a:r>
              <a:rPr lang="fr-FR" sz="1200" dirty="0" err="1" smtClean="0"/>
              <a:t>with</a:t>
            </a:r>
            <a:r>
              <a:rPr lang="fr-FR" sz="1200" dirty="0" smtClean="0"/>
              <a:t> IOTA/IONIC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1 </a:t>
            </a:r>
            <a:r>
              <a:rPr lang="fr-FR" sz="1200" dirty="0" err="1" smtClean="0"/>
              <a:t>with</a:t>
            </a:r>
            <a:r>
              <a:rPr lang="fr-FR" sz="1200" dirty="0" smtClean="0"/>
              <a:t> VLTI/PIONIER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1 </a:t>
            </a:r>
            <a:r>
              <a:rPr lang="fr-FR" sz="1200" dirty="0" err="1" smtClean="0"/>
              <a:t>with</a:t>
            </a:r>
            <a:r>
              <a:rPr lang="fr-FR" sz="1200" dirty="0" smtClean="0"/>
              <a:t> PTI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0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6"/>
    </mc:Choice>
    <mc:Fallback xmlns="">
      <p:transition spd="slow" advTm="3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data from HD62623  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669" y="3928195"/>
            <a:ext cx="3060000" cy="2469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1389" y="1217143"/>
            <a:ext cx="2880000" cy="278748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27669" y="1293570"/>
            <a:ext cx="3047760" cy="48031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84" y="1461922"/>
            <a:ext cx="4542936" cy="46542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3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21"/>
    </mc:Choice>
    <mc:Fallback xmlns="">
      <p:transition spd="slow" advTm="8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modeling HD62623  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84" y="1461922"/>
            <a:ext cx="4542936" cy="46542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-2741" r="25084" b="2741"/>
          <a:stretch/>
        </p:blipFill>
        <p:spPr>
          <a:xfrm>
            <a:off x="1598726" y="1671232"/>
            <a:ext cx="4299107" cy="23412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0405" y="1399551"/>
            <a:ext cx="6116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``Simple’’ </a:t>
            </a:r>
            <a:r>
              <a:rPr lang="fr-FR" sz="2400" dirty="0" err="1" smtClean="0"/>
              <a:t>wavelength-depend</a:t>
            </a:r>
            <a:r>
              <a:rPr lang="fr-FR" sz="2400" dirty="0" smtClean="0"/>
              <a:t> </a:t>
            </a:r>
            <a:r>
              <a:rPr lang="fr-FR" sz="2400" dirty="0" err="1" smtClean="0"/>
              <a:t>geometric</a:t>
            </a:r>
            <a:r>
              <a:rPr lang="fr-FR" sz="2400" dirty="0" smtClean="0"/>
              <a:t> model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622192" y="3980408"/>
            <a:ext cx="2273407" cy="23142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 rot="20812647">
            <a:off x="1072443" y="4183328"/>
            <a:ext cx="1442477" cy="1908390"/>
          </a:xfrm>
          <a:prstGeom prst="ellipse">
            <a:avLst/>
          </a:prstGeom>
          <a:gradFill flip="none" rotWithShape="1">
            <a:gsLst>
              <a:gs pos="16000">
                <a:srgbClr val="00B0F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045812" y="4958998"/>
            <a:ext cx="1569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endParaRPr lang="fr-F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Elliptical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336019" y="4358834"/>
            <a:ext cx="3851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determined</a:t>
            </a:r>
            <a:r>
              <a:rPr lang="fr-F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Extension =&gt; 15 to 25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Orientation =&gt; Ʇ to the </a:t>
            </a:r>
            <a:r>
              <a:rPr lang="fr-FR" dirty="0" err="1" smtClean="0"/>
              <a:t>Polarization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Flatenning</a:t>
            </a:r>
            <a:r>
              <a:rPr lang="fr-FR" dirty="0" smtClean="0"/>
              <a:t> =&gt;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 on i=&gt; 40°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602082" y="5830312"/>
            <a:ext cx="2139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But no </a:t>
            </a:r>
            <a:r>
              <a:rPr lang="fr-FR" sz="2400" dirty="0" err="1" smtClean="0"/>
              <a:t>Physics</a:t>
            </a:r>
            <a:r>
              <a:rPr lang="fr-FR" sz="2400" dirty="0" smtClean="0"/>
              <a:t> !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848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0"/>
    </mc:Choice>
    <mc:Fallback xmlns="">
      <p:transition spd="slow" advTm="4309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modeling HD62623 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70405" y="1399551"/>
            <a:ext cx="685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Radiative transfert </a:t>
            </a:r>
            <a:r>
              <a:rPr lang="fr-FR" sz="2400" dirty="0" err="1" smtClean="0"/>
              <a:t>modelling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MC3D (Wolf 2003)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370405" y="2217508"/>
            <a:ext cx="1824155" cy="17513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/>
          <a:stretch/>
        </p:blipFill>
        <p:spPr>
          <a:xfrm>
            <a:off x="370405" y="4325164"/>
            <a:ext cx="1816640" cy="1751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8474" y="1886197"/>
            <a:ext cx="16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Equatorial </a:t>
            </a:r>
            <a:r>
              <a:rPr lang="fr-FR" dirty="0" err="1" smtClean="0"/>
              <a:t>wind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32046" y="6096528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Keplerian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6"/>
          <a:stretch/>
        </p:blipFill>
        <p:spPr>
          <a:xfrm>
            <a:off x="2231753" y="2217508"/>
            <a:ext cx="5407546" cy="17948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 b="-8"/>
          <a:stretch/>
        </p:blipFill>
        <p:spPr>
          <a:xfrm>
            <a:off x="2213294" y="4281723"/>
            <a:ext cx="5407546" cy="17948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7668978" y="1912881"/>
            <a:ext cx="2609990" cy="21359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7639299" y="4214708"/>
            <a:ext cx="2631879" cy="21359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7" r="4378"/>
          <a:stretch/>
        </p:blipFill>
        <p:spPr>
          <a:xfrm>
            <a:off x="10853954" y="4279333"/>
            <a:ext cx="1339223" cy="216963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1" r="42585"/>
          <a:stretch/>
        </p:blipFill>
        <p:spPr>
          <a:xfrm>
            <a:off x="11201510" y="1923284"/>
            <a:ext cx="975360" cy="21696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9"/>
          <a:stretch/>
        </p:blipFill>
        <p:spPr>
          <a:xfrm>
            <a:off x="10125412" y="4279333"/>
            <a:ext cx="1018751" cy="216963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9"/>
          <a:stretch/>
        </p:blipFill>
        <p:spPr>
          <a:xfrm>
            <a:off x="10215572" y="1920318"/>
            <a:ext cx="1018751" cy="2169636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9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54"/>
    </mc:Choice>
    <mc:Fallback xmlns="">
      <p:transition spd="slow" advTm="8495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modeling HD62623 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70405" y="1399551"/>
            <a:ext cx="976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Radiative transfert </a:t>
            </a:r>
            <a:r>
              <a:rPr lang="fr-FR" sz="2400" dirty="0" err="1" smtClean="0"/>
              <a:t>modelling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MC3D (Wolf 2003) + SIMECA (</a:t>
            </a:r>
            <a:r>
              <a:rPr lang="fr-FR" sz="2400" dirty="0" err="1" smtClean="0"/>
              <a:t>Stee</a:t>
            </a:r>
            <a:r>
              <a:rPr lang="fr-FR" sz="2400" dirty="0" smtClean="0"/>
              <a:t>+ 1995)</a:t>
            </a:r>
            <a:endParaRPr lang="fr-FR" sz="24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201270" y="3206224"/>
            <a:ext cx="4173476" cy="33871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1" y="3411552"/>
            <a:ext cx="4011761" cy="3260744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4155270" y="4151520"/>
            <a:ext cx="1118561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215941" y="3217207"/>
            <a:ext cx="1032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Add</a:t>
            </a:r>
            <a:endParaRPr lang="fr-FR" dirty="0" smtClean="0"/>
          </a:p>
          <a:p>
            <a:r>
              <a:rPr lang="fr-FR" dirty="0" smtClean="0"/>
              <a:t>4 10</a:t>
            </a:r>
            <a:r>
              <a:rPr lang="fr-FR" baseline="30000" dirty="0" smtClean="0"/>
              <a:t>-7</a:t>
            </a:r>
            <a:r>
              <a:rPr lang="fr-FR" dirty="0" smtClean="0"/>
              <a:t>Mo</a:t>
            </a:r>
          </a:p>
          <a:p>
            <a:r>
              <a:rPr lang="fr-FR" dirty="0" smtClean="0"/>
              <a:t>Of  </a:t>
            </a:r>
            <a:r>
              <a:rPr lang="fr-FR" dirty="0" err="1" smtClean="0"/>
              <a:t>gas</a:t>
            </a:r>
            <a:endParaRPr lang="fr-FR" dirty="0"/>
          </a:p>
        </p:txBody>
      </p:sp>
      <p:grpSp>
        <p:nvGrpSpPr>
          <p:cNvPr id="35" name="Groupe 34"/>
          <p:cNvGrpSpPr/>
          <p:nvPr/>
        </p:nvGrpSpPr>
        <p:grpSpPr>
          <a:xfrm>
            <a:off x="2699264" y="2207078"/>
            <a:ext cx="7295127" cy="3866917"/>
            <a:chOff x="5634489" y="2097938"/>
            <a:chExt cx="6305400" cy="332592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489" y="2097938"/>
              <a:ext cx="6305400" cy="3325925"/>
            </a:xfrm>
            <a:prstGeom prst="rect">
              <a:avLst/>
            </a:prstGeom>
          </p:spPr>
        </p:pic>
        <p:cxnSp>
          <p:nvCxnSpPr>
            <p:cNvPr id="25" name="Connecteur droit avec flèche 24"/>
            <p:cNvCxnSpPr/>
            <p:nvPr/>
          </p:nvCxnSpPr>
          <p:spPr>
            <a:xfrm flipV="1">
              <a:off x="10698480" y="2844800"/>
              <a:ext cx="655320" cy="15537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 flipV="1">
              <a:off x="10556240" y="2432527"/>
              <a:ext cx="142240" cy="5676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 rot="21005356">
              <a:off x="10861805" y="294845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 rot="20667180">
              <a:off x="10298152" y="270619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9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9"/>
    </mc:Choice>
    <mc:Fallback xmlns="">
      <p:transition spd="slow" advTm="3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883023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B[e] in the mid-infrared : Disks almost everywhere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" y="1558152"/>
            <a:ext cx="3091826" cy="18825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30820" y="123249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HD50138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971" y="3305596"/>
            <a:ext cx="223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Borges Fernandes+ 2011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" y="4067948"/>
            <a:ext cx="3013959" cy="211662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19838" y="3708781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CPD -57° 2874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80643" y="6158903"/>
            <a:ext cx="294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Domiciano</a:t>
            </a:r>
            <a:r>
              <a:rPr lang="fr-FR" sz="1600" dirty="0" smtClean="0"/>
              <a:t> de </a:t>
            </a:r>
            <a:r>
              <a:rPr lang="fr-FR" sz="1600" dirty="0" err="1" smtClean="0"/>
              <a:t>Souza</a:t>
            </a:r>
            <a:r>
              <a:rPr lang="fr-FR" sz="1600" dirty="0" smtClean="0"/>
              <a:t>+ 2007, 2011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606832" y="5866364"/>
            <a:ext cx="2914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GG Car (</a:t>
            </a:r>
            <a:r>
              <a:rPr lang="fr-FR" sz="1400" dirty="0" err="1" smtClean="0"/>
              <a:t>Domiciano</a:t>
            </a:r>
            <a:r>
              <a:rPr lang="fr-FR" sz="1400" dirty="0" smtClean="0"/>
              <a:t> de </a:t>
            </a:r>
            <a:r>
              <a:rPr lang="fr-FR" sz="1400" dirty="0" err="1" smtClean="0"/>
              <a:t>Souza</a:t>
            </a:r>
            <a:r>
              <a:rPr lang="fr-FR" sz="1400" dirty="0" smtClean="0"/>
              <a:t> 2015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Hen</a:t>
            </a:r>
            <a:r>
              <a:rPr lang="fr-FR" dirty="0" smtClean="0"/>
              <a:t> 3-1191 (</a:t>
            </a:r>
            <a:r>
              <a:rPr lang="fr-FR" sz="1400" dirty="0" err="1" smtClean="0"/>
              <a:t>Lachaume</a:t>
            </a:r>
            <a:r>
              <a:rPr lang="fr-FR" sz="1400" dirty="0" smtClean="0"/>
              <a:t>+ 2007</a:t>
            </a:r>
            <a:r>
              <a:rPr lang="fr-FR" dirty="0" smtClean="0"/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083304" y="146750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HD87643  </a:t>
            </a:r>
            <a:r>
              <a:rPr lang="fr-FR" dirty="0" smtClean="0"/>
              <a:t>(</a:t>
            </a:r>
            <a:r>
              <a:rPr lang="fr-FR" dirty="0" err="1" smtClean="0"/>
              <a:t>Millour</a:t>
            </a:r>
            <a:r>
              <a:rPr lang="fr-FR" dirty="0" smtClean="0"/>
              <a:t>+ 2009)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94" y="1905620"/>
            <a:ext cx="5092855" cy="2762488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7016676" y="1232498"/>
            <a:ext cx="0" cy="5106925"/>
          </a:xfrm>
          <a:prstGeom prst="line">
            <a:avLst/>
          </a:prstGeom>
          <a:ln w="34925" cmpd="dbl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474669" y="4987749"/>
            <a:ext cx="2414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</a:t>
            </a:r>
            <a:r>
              <a:rPr lang="fr-FR" sz="3200" dirty="0" err="1" smtClean="0"/>
              <a:t>that</a:t>
            </a:r>
            <a:r>
              <a:rPr lang="fr-FR" sz="3200" dirty="0" smtClean="0"/>
              <a:t>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601023" y="2563746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Ʇ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95147" y="4840444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Ʇ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20" y="1464604"/>
            <a:ext cx="2774189" cy="2042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79" y="3659140"/>
            <a:ext cx="2392988" cy="197377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287109" y="3314893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CPD -52° 9243</a:t>
            </a:r>
            <a:endParaRPr lang="fr-FR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754034" y="5460675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Cidale</a:t>
            </a:r>
            <a:r>
              <a:rPr lang="fr-FR" sz="1600" dirty="0" smtClean="0"/>
              <a:t>+ 2012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494374" y="4710720"/>
            <a:ext cx="668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\\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435789" y="1168285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HD45677</a:t>
            </a:r>
            <a:endParaRPr lang="fr-FR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702670" y="1702426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Ʇ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44171" r="10243" b="12479"/>
          <a:stretch/>
        </p:blipFill>
        <p:spPr>
          <a:xfrm>
            <a:off x="885493" y="5408053"/>
            <a:ext cx="1271435" cy="806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7"/>
    </mc:Choice>
    <mc:Fallback xmlns="">
      <p:transition spd="slow" advTm="6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/>
          </a:blip>
          <a:srcRect t="3368" b="27953"/>
          <a:stretch/>
        </p:blipFill>
        <p:spPr>
          <a:xfrm>
            <a:off x="-12956" y="303843"/>
            <a:ext cx="12191640" cy="62795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B[e] stars in the near-infrared continuum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028190" y="2938268"/>
            <a:ext cx="1339515" cy="1010652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437292" y="2707817"/>
            <a:ext cx="78390" cy="12358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824730" y="3082730"/>
            <a:ext cx="891926" cy="86098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655095" y="2590040"/>
            <a:ext cx="65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endParaRPr lang="fr-F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03882" y="2280766"/>
            <a:ext cx="106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54596" y="2451541"/>
            <a:ext cx="151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</a:t>
            </a:r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</a:t>
            </a:r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</a:t>
            </a:r>
            <a:endParaRPr lang="fr-FR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275555" y="2049933"/>
            <a:ext cx="2614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Black Body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N Band =&gt;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K Band =&gt; 1300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H Band =&gt; 1800 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5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4"/>
    </mc:Choice>
    <mc:Fallback xmlns="">
      <p:transition spd="slow" advTm="435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81807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Let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7"/>
    </mc:Choice>
    <mc:Fallback xmlns="">
      <p:transition spd="slow" advTm="311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inner rim of dusty disks</a:t>
            </a:r>
            <a:endParaRPr lang="en-US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" y="1293570"/>
            <a:ext cx="6162618" cy="441985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295661" y="6010306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Monnier+ 2005, </a:t>
            </a:r>
            <a:r>
              <a:rPr lang="fr-FR" dirty="0" err="1" smtClean="0"/>
              <a:t>Millan-Gabet</a:t>
            </a:r>
            <a:r>
              <a:rPr lang="fr-FR" dirty="0" smtClean="0"/>
              <a:t>+ 2006, </a:t>
            </a:r>
            <a:r>
              <a:rPr lang="fr-FR" dirty="0" err="1" smtClean="0"/>
              <a:t>Dullemond</a:t>
            </a:r>
            <a:r>
              <a:rPr lang="fr-FR" dirty="0"/>
              <a:t> </a:t>
            </a:r>
            <a:r>
              <a:rPr lang="fr-FR" dirty="0" smtClean="0"/>
              <a:t>&amp; Monnier 2010</a:t>
            </a:r>
            <a:endParaRPr lang="en-US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494923"/>
              </p:ext>
            </p:extLst>
          </p:nvPr>
        </p:nvGraphicFramePr>
        <p:xfrm>
          <a:off x="6024880" y="1406860"/>
          <a:ext cx="6055360" cy="375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640"/>
                <a:gridCol w="1920240"/>
                <a:gridCol w="762000"/>
                <a:gridCol w="944880"/>
                <a:gridCol w="1371600"/>
              </a:tblGrid>
              <a:tr h="26148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Object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Paper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NIR</a:t>
                      </a:r>
                      <a:r>
                        <a:rPr lang="fr-FR" sz="1200" baseline="0" dirty="0" smtClean="0"/>
                        <a:t> size (AU)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Luminosity</a:t>
                      </a:r>
                      <a:endParaRPr lang="fr-FR" sz="1200" dirty="0" smtClean="0"/>
                    </a:p>
                    <a:p>
                      <a:pPr algn="ctr"/>
                      <a:r>
                        <a:rPr lang="fr-FR" sz="1200" dirty="0" smtClean="0"/>
                        <a:t>(Lo)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Comments</a:t>
                      </a:r>
                      <a:endParaRPr lang="fr-FR" sz="1200" dirty="0"/>
                    </a:p>
                  </a:txBody>
                  <a:tcPr/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HD62623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Millour</a:t>
                      </a:r>
                      <a:r>
                        <a:rPr lang="fr-FR" sz="1200" dirty="0" smtClean="0"/>
                        <a:t>+</a:t>
                      </a:r>
                      <a:r>
                        <a:rPr lang="fr-FR" sz="1200" baseline="0" dirty="0" smtClean="0"/>
                        <a:t> 2011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3.7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17000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Image &amp; Ring </a:t>
                      </a:r>
                      <a:endParaRPr lang="fr-FR" sz="1200" dirty="0"/>
                    </a:p>
                  </a:txBody>
                  <a:tcPr/>
                </a:tc>
              </a:tr>
              <a:tr h="261487">
                <a:tc rowSpan="3">
                  <a:txBody>
                    <a:bodyPr/>
                    <a:lstStyle/>
                    <a:p>
                      <a:r>
                        <a:rPr lang="fr-FR" sz="1200" dirty="0" smtClean="0"/>
                        <a:t>H50138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Borges+ 2011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1.7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1000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75698">
                <a:tc vMerge="1"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Ellerbroek</a:t>
                      </a:r>
                      <a:r>
                        <a:rPr lang="fr-FR" sz="1200" dirty="0" smtClean="0"/>
                        <a:t>+ 2015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1.7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Kluska</a:t>
                      </a:r>
                      <a:r>
                        <a:rPr lang="fr-FR" sz="1200" dirty="0" smtClean="0"/>
                        <a:t>+</a:t>
                      </a:r>
                      <a:r>
                        <a:rPr lang="fr-FR" sz="1200" baseline="0" dirty="0" smtClean="0"/>
                        <a:t> 2015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2.2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Image</a:t>
                      </a:r>
                      <a:r>
                        <a:rPr lang="fr-FR" sz="1200" baseline="0" dirty="0" smtClean="0"/>
                        <a:t> &amp; </a:t>
                      </a:r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75698">
                <a:tc rowSpan="2">
                  <a:txBody>
                    <a:bodyPr/>
                    <a:lstStyle/>
                    <a:p>
                      <a:r>
                        <a:rPr lang="fr-FR" sz="1200" dirty="0" smtClean="0"/>
                        <a:t>HD85567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Wheelwright</a:t>
                      </a:r>
                      <a:r>
                        <a:rPr lang="fr-FR" sz="1200" dirty="0" smtClean="0"/>
                        <a:t>+</a:t>
                      </a:r>
                      <a:r>
                        <a:rPr lang="fr-FR" sz="1200" baseline="0" dirty="0" smtClean="0"/>
                        <a:t> 2013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0.8±0.3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15000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Ring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Vural</a:t>
                      </a:r>
                      <a:r>
                        <a:rPr lang="fr-FR" sz="1200" dirty="0" smtClean="0"/>
                        <a:t>+ 2014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0.7±0.3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Ring-Temp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MWC300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Wang+ 2012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~20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120000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Ring + </a:t>
                      </a:r>
                      <a:r>
                        <a:rPr lang="fr-FR" sz="1200" dirty="0" err="1" smtClean="0"/>
                        <a:t>Binary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V921 </a:t>
                      </a:r>
                      <a:r>
                        <a:rPr lang="fr-FR" sz="1200" dirty="0" err="1" smtClean="0"/>
                        <a:t>Sco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Kreplin</a:t>
                      </a:r>
                      <a:r>
                        <a:rPr lang="fr-FR" sz="1200" dirty="0" smtClean="0"/>
                        <a:t>+ 2012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2.4±0.2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10000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Ring-Temp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HD45677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Monnier+</a:t>
                      </a:r>
                      <a:r>
                        <a:rPr lang="fr-FR" sz="1200" baseline="0" dirty="0" smtClean="0"/>
                        <a:t> 2006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7.8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14000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Skewed</a:t>
                      </a:r>
                      <a:r>
                        <a:rPr lang="fr-FR" sz="1200" baseline="0" dirty="0" smtClean="0"/>
                        <a:t> Ring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MWC84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Thureau</a:t>
                      </a:r>
                      <a:r>
                        <a:rPr lang="fr-FR" sz="1200" dirty="0" smtClean="0"/>
                        <a:t>+ 2009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37.9±1.2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?????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Skewed</a:t>
                      </a:r>
                      <a:r>
                        <a:rPr lang="fr-FR" sz="1200" baseline="0" dirty="0" smtClean="0"/>
                        <a:t> Ring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HD327083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Wheelwright</a:t>
                      </a:r>
                      <a:r>
                        <a:rPr lang="fr-FR" sz="1200" dirty="0" smtClean="0"/>
                        <a:t>+ 2012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5.1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10</a:t>
                      </a:r>
                      <a:r>
                        <a:rPr lang="fr-FR" sz="1200" baseline="30000" dirty="0" smtClean="0"/>
                        <a:t>6</a:t>
                      </a:r>
                      <a:endParaRPr lang="fr-FR" sz="1200" baseline="300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Ring + </a:t>
                      </a:r>
                      <a:r>
                        <a:rPr lang="fr-FR" sz="1200" dirty="0" err="1" smtClean="0"/>
                        <a:t>Binary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CPD-57° 2874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Domiciano</a:t>
                      </a:r>
                      <a:r>
                        <a:rPr lang="fr-FR" sz="1200" baseline="0" dirty="0" smtClean="0"/>
                        <a:t> de </a:t>
                      </a:r>
                      <a:r>
                        <a:rPr lang="fr-FR" sz="1200" baseline="0" dirty="0" err="1" smtClean="0"/>
                        <a:t>Souza</a:t>
                      </a:r>
                      <a:r>
                        <a:rPr lang="fr-FR" sz="1200" baseline="0" dirty="0" smtClean="0"/>
                        <a:t>+ 2007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8.5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?????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4351561" y="2716680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HD62623</a:t>
            </a:r>
            <a:endParaRPr lang="fr-FR" sz="1200" b="1" dirty="0"/>
          </a:p>
        </p:txBody>
      </p:sp>
      <p:sp>
        <p:nvSpPr>
          <p:cNvPr id="30" name="Étoile à 5 branches 29"/>
          <p:cNvSpPr/>
          <p:nvPr/>
        </p:nvSpPr>
        <p:spPr>
          <a:xfrm>
            <a:off x="4536439" y="2865320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/>
          <p:cNvSpPr/>
          <p:nvPr/>
        </p:nvSpPr>
        <p:spPr>
          <a:xfrm>
            <a:off x="3543675" y="2963079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3202778" y="2765415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HD50138</a:t>
            </a:r>
            <a:endParaRPr lang="fr-FR" sz="1200" b="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4448835" y="3503498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4658493" y="3560487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HD85567</a:t>
            </a:r>
            <a:endParaRPr lang="fr-FR" sz="1200" b="1" dirty="0"/>
          </a:p>
        </p:txBody>
      </p:sp>
      <p:sp>
        <p:nvSpPr>
          <p:cNvPr id="37" name="Étoile à 5 branches 36"/>
          <p:cNvSpPr/>
          <p:nvPr/>
        </p:nvSpPr>
        <p:spPr>
          <a:xfrm>
            <a:off x="4447753" y="3596401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/>
          <p:nvPr/>
        </p:nvSpPr>
        <p:spPr>
          <a:xfrm>
            <a:off x="3543675" y="3043797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/>
          <p:cNvSpPr/>
          <p:nvPr/>
        </p:nvSpPr>
        <p:spPr>
          <a:xfrm>
            <a:off x="5126308" y="2094380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899708" y="1841861"/>
            <a:ext cx="768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MWC300</a:t>
            </a:r>
            <a:endParaRPr lang="fr-FR" sz="1200" b="1" dirty="0"/>
          </a:p>
        </p:txBody>
      </p:sp>
      <p:sp>
        <p:nvSpPr>
          <p:cNvPr id="42" name="Étoile à 5 branches 41"/>
          <p:cNvSpPr/>
          <p:nvPr/>
        </p:nvSpPr>
        <p:spPr>
          <a:xfrm>
            <a:off x="4215712" y="3006808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3865548" y="2831061"/>
            <a:ext cx="765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V921 </a:t>
            </a:r>
            <a:r>
              <a:rPr lang="fr-FR" sz="1200" b="1" dirty="0" err="1" smtClean="0"/>
              <a:t>Sco</a:t>
            </a:r>
            <a:endParaRPr lang="fr-FR" sz="1200" b="1" dirty="0"/>
          </a:p>
        </p:txBody>
      </p:sp>
      <p:sp>
        <p:nvSpPr>
          <p:cNvPr id="44" name="Étoile à 5 branches 43"/>
          <p:cNvSpPr/>
          <p:nvPr/>
        </p:nvSpPr>
        <p:spPr>
          <a:xfrm>
            <a:off x="4353005" y="2538784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4142301" y="233169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HD45677</a:t>
            </a:r>
            <a:endParaRPr lang="fr-FR" sz="1200" b="1" dirty="0"/>
          </a:p>
        </p:txBody>
      </p:sp>
      <p:sp>
        <p:nvSpPr>
          <p:cNvPr id="47" name="Étoile à 5 branches 46"/>
          <p:cNvSpPr/>
          <p:nvPr/>
        </p:nvSpPr>
        <p:spPr>
          <a:xfrm>
            <a:off x="5531382" y="2498914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5189077" y="2329833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HD327083</a:t>
            </a:r>
            <a:endParaRPr lang="fr-FR" sz="12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6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26"/>
    </mc:Choice>
    <mc:Fallback xmlns="">
      <p:transition spd="slow" advTm="7292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11" y="3294226"/>
            <a:ext cx="2196852" cy="19179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4"/>
          <a:stretch/>
        </p:blipFill>
        <p:spPr>
          <a:xfrm>
            <a:off x="3344469" y="2510650"/>
            <a:ext cx="2549798" cy="24521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r="34085"/>
          <a:stretch/>
        </p:blipFill>
        <p:spPr>
          <a:xfrm>
            <a:off x="9430255" y="854173"/>
            <a:ext cx="1665896" cy="15629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6235" y="1383123"/>
            <a:ext cx="3147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From</a:t>
            </a:r>
            <a:r>
              <a:rPr lang="fr-FR" sz="2800" dirty="0" smtClean="0"/>
              <a:t> model </a:t>
            </a:r>
            <a:r>
              <a:rPr lang="fr-FR" sz="2800" dirty="0" err="1" smtClean="0"/>
              <a:t>fitting</a:t>
            </a:r>
            <a:r>
              <a:rPr lang="fr-FR" sz="2800" dirty="0" smtClean="0"/>
              <a:t>…</a:t>
            </a:r>
            <a:endParaRPr lang="en-US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535114" y="6071778"/>
            <a:ext cx="1976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…to Imaging</a:t>
            </a:r>
            <a:endParaRPr lang="en-US" sz="2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0"/>
          <a:stretch/>
        </p:blipFill>
        <p:spPr>
          <a:xfrm>
            <a:off x="9042611" y="1928099"/>
            <a:ext cx="1632887" cy="157889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1951544"/>
            <a:ext cx="3378961" cy="261003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/>
          <a:stretch/>
        </p:blipFill>
        <p:spPr>
          <a:xfrm>
            <a:off x="518177" y="4470400"/>
            <a:ext cx="3691025" cy="200441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774116" y="5055932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Monnier+ 2006</a:t>
            </a:r>
          </a:p>
          <a:p>
            <a:pPr algn="ctr"/>
            <a:r>
              <a:rPr lang="fr-FR" dirty="0" smtClean="0"/>
              <a:t>IOTA/IONIC3</a:t>
            </a:r>
            <a:endParaRPr lang="en-US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6"/>
          <a:stretch/>
        </p:blipFill>
        <p:spPr>
          <a:xfrm>
            <a:off x="7569848" y="1127591"/>
            <a:ext cx="1602758" cy="154012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299250" y="5086601"/>
            <a:ext cx="1504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Benisty</a:t>
            </a:r>
            <a:r>
              <a:rPr lang="fr-FR" dirty="0" smtClean="0"/>
              <a:t>+ 2011</a:t>
            </a:r>
          </a:p>
          <a:p>
            <a:pPr algn="ctr"/>
            <a:r>
              <a:rPr lang="fr-FR" dirty="0" smtClean="0"/>
              <a:t>VLTI/AMBER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18" y="4075812"/>
            <a:ext cx="1887645" cy="166221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282484" y="3586768"/>
            <a:ext cx="1488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Renard+ 2010</a:t>
            </a:r>
          </a:p>
          <a:p>
            <a:pPr algn="ctr"/>
            <a:r>
              <a:rPr lang="fr-FR" dirty="0" smtClean="0"/>
              <a:t>VLTI/AMBER</a:t>
            </a:r>
            <a:endParaRPr lang="en-US" dirty="0"/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inner rim of dusty disks 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10429359" y="318863"/>
            <a:ext cx="1416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Kluska</a:t>
            </a:r>
            <a:r>
              <a:rPr lang="fr-FR" dirty="0" smtClean="0"/>
              <a:t>+ 2014</a:t>
            </a:r>
          </a:p>
          <a:p>
            <a:pPr algn="ctr"/>
            <a:r>
              <a:rPr lang="fr-FR" dirty="0" smtClean="0"/>
              <a:t>VLTI/PIONIER</a:t>
            </a:r>
            <a:endParaRPr lang="en-US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4925740" y="1919898"/>
            <a:ext cx="3093320" cy="1650867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 rot="19904189">
            <a:off x="6017360" y="242088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B[e] ?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9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9"/>
    </mc:Choice>
    <mc:Fallback xmlns="">
      <p:transition spd="slow" advTm="7628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983831" y="3813520"/>
            <a:ext cx="4428736" cy="2706633"/>
            <a:chOff x="3983831" y="3813520"/>
            <a:chExt cx="4428736" cy="2706633"/>
          </a:xfrm>
        </p:grpSpPr>
        <p:sp>
          <p:nvSpPr>
            <p:cNvPr id="48" name="ZoneTexte 47"/>
            <p:cNvSpPr txBox="1"/>
            <p:nvPr/>
          </p:nvSpPr>
          <p:spPr>
            <a:xfrm>
              <a:off x="6571873" y="381352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Model</a:t>
              </a:r>
              <a:endParaRPr lang="fr-FR" dirty="0"/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8" t="5370" r="2969" b="50000"/>
            <a:stretch/>
          </p:blipFill>
          <p:spPr>
            <a:xfrm>
              <a:off x="5524988" y="4150795"/>
              <a:ext cx="2887579" cy="2369358"/>
            </a:xfrm>
            <a:prstGeom prst="rect">
              <a:avLst/>
            </a:prstGeom>
          </p:spPr>
        </p:pic>
        <p:sp>
          <p:nvSpPr>
            <p:cNvPr id="64" name="Flèche droite 63"/>
            <p:cNvSpPr/>
            <p:nvPr/>
          </p:nvSpPr>
          <p:spPr>
            <a:xfrm rot="1152285">
              <a:off x="4041234" y="4110615"/>
              <a:ext cx="1052623" cy="5954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3983831" y="4778920"/>
              <a:ext cx="1409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Geometric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model-</a:t>
              </a:r>
              <a:r>
                <a:rPr lang="fr-FR" dirty="0" err="1" smtClean="0"/>
                <a:t>fitting</a:t>
              </a:r>
              <a:endParaRPr lang="fr-FR" dirty="0" smtClean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525180" y="1212096"/>
            <a:ext cx="4859833" cy="2678417"/>
            <a:chOff x="3525180" y="1212096"/>
            <a:chExt cx="4859833" cy="2678417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0" t="5370" r="54242" b="50000"/>
            <a:stretch/>
          </p:blipFill>
          <p:spPr>
            <a:xfrm>
              <a:off x="5508021" y="1521155"/>
              <a:ext cx="2876992" cy="2369358"/>
            </a:xfrm>
            <a:prstGeom prst="rect">
              <a:avLst/>
            </a:prstGeom>
          </p:spPr>
        </p:pic>
        <p:sp>
          <p:nvSpPr>
            <p:cNvPr id="47" name="ZoneTexte 46"/>
            <p:cNvSpPr txBox="1"/>
            <p:nvPr/>
          </p:nvSpPr>
          <p:spPr>
            <a:xfrm>
              <a:off x="5847647" y="1212096"/>
              <a:ext cx="2159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Reconstructed</a:t>
              </a:r>
              <a:r>
                <a:rPr lang="fr-FR" dirty="0" smtClean="0"/>
                <a:t> image</a:t>
              </a:r>
              <a:endParaRPr lang="fr-FR" dirty="0"/>
            </a:p>
          </p:txBody>
        </p:sp>
        <p:sp>
          <p:nvSpPr>
            <p:cNvPr id="63" name="Flèche droite 62"/>
            <p:cNvSpPr/>
            <p:nvPr/>
          </p:nvSpPr>
          <p:spPr>
            <a:xfrm rot="20338841">
              <a:off x="4001132" y="2595172"/>
              <a:ext cx="1052623" cy="5954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3525180" y="1566261"/>
              <a:ext cx="2182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Image reconstruction</a:t>
              </a:r>
            </a:p>
            <a:p>
              <a:r>
                <a:rPr lang="fr-FR" dirty="0" smtClean="0"/>
                <a:t>MIRA (Thiebault)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740395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The inner rim of dusty disks : HD62623</a:t>
            </a:r>
            <a:endParaRPr lang="en-US" dirty="0"/>
          </a:p>
        </p:txBody>
      </p:sp>
      <p:grpSp>
        <p:nvGrpSpPr>
          <p:cNvPr id="51" name="Groupe 50"/>
          <p:cNvGrpSpPr/>
          <p:nvPr/>
        </p:nvGrpSpPr>
        <p:grpSpPr>
          <a:xfrm>
            <a:off x="6825330" y="3533056"/>
            <a:ext cx="1460466" cy="1785365"/>
            <a:chOff x="9873412" y="1125621"/>
            <a:chExt cx="1460466" cy="1785365"/>
          </a:xfrm>
        </p:grpSpPr>
        <p:sp>
          <p:nvSpPr>
            <p:cNvPr id="4" name="Ellipse 3"/>
            <p:cNvSpPr/>
            <p:nvPr/>
          </p:nvSpPr>
          <p:spPr>
            <a:xfrm>
              <a:off x="9873412" y="2761273"/>
              <a:ext cx="153090" cy="14971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10004082" y="1125621"/>
              <a:ext cx="1329796" cy="1657577"/>
              <a:chOff x="10004082" y="1125621"/>
              <a:chExt cx="1329796" cy="1657577"/>
            </a:xfrm>
          </p:grpSpPr>
          <p:cxnSp>
            <p:nvCxnSpPr>
              <p:cNvPr id="36" name="Connecteur droit avec flèche 35"/>
              <p:cNvCxnSpPr>
                <a:endCxn id="4" idx="7"/>
              </p:cNvCxnSpPr>
              <p:nvPr/>
            </p:nvCxnSpPr>
            <p:spPr>
              <a:xfrm flipH="1">
                <a:off x="10004082" y="1448566"/>
                <a:ext cx="915555" cy="13346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ZoneTexte 36"/>
              <p:cNvSpPr txBox="1"/>
              <p:nvPr/>
            </p:nvSpPr>
            <p:spPr>
              <a:xfrm>
                <a:off x="10766735" y="1125621"/>
                <a:ext cx="567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Star</a:t>
                </a:r>
                <a:endParaRPr lang="fr-F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2" name="Groupe 51"/>
          <p:cNvGrpSpPr/>
          <p:nvPr/>
        </p:nvGrpSpPr>
        <p:grpSpPr>
          <a:xfrm>
            <a:off x="6011487" y="5004420"/>
            <a:ext cx="4460849" cy="1208493"/>
            <a:chOff x="6011487" y="5004420"/>
            <a:chExt cx="4460849" cy="1208493"/>
          </a:xfrm>
        </p:grpSpPr>
        <p:sp>
          <p:nvSpPr>
            <p:cNvPr id="2" name="Ellipse 1"/>
            <p:cNvSpPr/>
            <p:nvPr/>
          </p:nvSpPr>
          <p:spPr>
            <a:xfrm rot="1418689">
              <a:off x="6011487" y="5705460"/>
              <a:ext cx="312730" cy="507453"/>
            </a:xfrm>
            <a:prstGeom prst="ellipse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 rot="1418689">
              <a:off x="6722687" y="5004420"/>
              <a:ext cx="312730" cy="507453"/>
            </a:xfrm>
            <a:prstGeom prst="ellipse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/>
            <p:cNvCxnSpPr>
              <a:stCxn id="46" idx="1"/>
            </p:cNvCxnSpPr>
            <p:nvPr/>
          </p:nvCxnSpPr>
          <p:spPr>
            <a:xfrm flipH="1" flipV="1">
              <a:off x="6952495" y="5398256"/>
              <a:ext cx="1275893" cy="531028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>
              <a:stCxn id="46" idx="1"/>
              <a:endCxn id="2" idx="5"/>
            </p:cNvCxnSpPr>
            <p:nvPr/>
          </p:nvCxnSpPr>
          <p:spPr>
            <a:xfrm flipH="1">
              <a:off x="6197181" y="5929284"/>
              <a:ext cx="2031207" cy="238597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8228388" y="5744618"/>
              <a:ext cx="2243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Interferometric</a:t>
              </a:r>
              <a:r>
                <a:rPr lang="fr-FR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endParaRPr lang="fr-F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52517" y="3919441"/>
            <a:ext cx="2393773" cy="1678681"/>
            <a:chOff x="6652517" y="3919441"/>
            <a:chExt cx="2393773" cy="1678681"/>
          </a:xfrm>
        </p:grpSpPr>
        <p:sp>
          <p:nvSpPr>
            <p:cNvPr id="62" name="Bouée 61"/>
            <p:cNvSpPr/>
            <p:nvPr/>
          </p:nvSpPr>
          <p:spPr>
            <a:xfrm rot="1660274">
              <a:off x="6652517" y="4935406"/>
              <a:ext cx="476778" cy="662716"/>
            </a:xfrm>
            <a:prstGeom prst="donut">
              <a:avLst>
                <a:gd name="adj" fmla="val 26681"/>
              </a:avLst>
            </a:pr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59" name="Groupe 58"/>
            <p:cNvGrpSpPr/>
            <p:nvPr/>
          </p:nvGrpSpPr>
          <p:grpSpPr>
            <a:xfrm>
              <a:off x="7113232" y="3919441"/>
              <a:ext cx="1933058" cy="1227755"/>
              <a:chOff x="10004082" y="997723"/>
              <a:chExt cx="1157152" cy="1785475"/>
            </a:xfrm>
          </p:grpSpPr>
          <p:cxnSp>
            <p:nvCxnSpPr>
              <p:cNvPr id="60" name="Connecteur droit avec flèche 59"/>
              <p:cNvCxnSpPr/>
              <p:nvPr/>
            </p:nvCxnSpPr>
            <p:spPr>
              <a:xfrm flipH="1">
                <a:off x="10004082" y="1448566"/>
                <a:ext cx="915555" cy="1334632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ZoneTexte 60"/>
              <p:cNvSpPr txBox="1"/>
              <p:nvPr/>
            </p:nvSpPr>
            <p:spPr>
              <a:xfrm>
                <a:off x="10843422" y="997723"/>
                <a:ext cx="317812" cy="537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Gas</a:t>
                </a:r>
                <a:endParaRPr lang="fr-FR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68" name="Imag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2" y="2023976"/>
            <a:ext cx="3066468" cy="2938699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705322" y="5266764"/>
            <a:ext cx="2677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Millour</a:t>
            </a:r>
            <a:r>
              <a:rPr lang="fr-FR" dirty="0" smtClean="0"/>
              <a:t>+ 2011 </a:t>
            </a:r>
          </a:p>
          <a:p>
            <a:pPr algn="ctr"/>
            <a:r>
              <a:rPr lang="fr-FR" dirty="0" smtClean="0"/>
              <a:t>4 </a:t>
            </a:r>
            <a:r>
              <a:rPr lang="fr-FR" dirty="0" err="1" smtClean="0"/>
              <a:t>nights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VLTI/AMBER</a:t>
            </a:r>
          </a:p>
          <a:p>
            <a:pPr algn="ctr"/>
            <a:r>
              <a:rPr lang="fr-FR" dirty="0" smtClean="0"/>
              <a:t>K Band </a:t>
            </a:r>
          </a:p>
          <a:p>
            <a:pPr algn="ctr"/>
            <a:r>
              <a:rPr lang="fr-FR" dirty="0" smtClean="0"/>
              <a:t>108 V²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+ 36 CP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6398871" y="4516863"/>
            <a:ext cx="4096324" cy="1478727"/>
            <a:chOff x="6398871" y="4516863"/>
            <a:chExt cx="4096324" cy="1478727"/>
          </a:xfrm>
        </p:grpSpPr>
        <p:sp>
          <p:nvSpPr>
            <p:cNvPr id="3" name="Ellipse 2"/>
            <p:cNvSpPr/>
            <p:nvPr/>
          </p:nvSpPr>
          <p:spPr>
            <a:xfrm rot="405618">
              <a:off x="6398871" y="4550416"/>
              <a:ext cx="1021718" cy="1445174"/>
            </a:xfrm>
            <a:prstGeom prst="ellipse">
              <a:avLst/>
            </a:prstGeom>
            <a:noFill/>
            <a:ln w="193675">
              <a:solidFill>
                <a:srgbClr val="00B05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7397901" y="4516863"/>
              <a:ext cx="3097294" cy="902472"/>
              <a:chOff x="10004082" y="997723"/>
              <a:chExt cx="1657253" cy="1785475"/>
            </a:xfrm>
          </p:grpSpPr>
          <p:cxnSp>
            <p:nvCxnSpPr>
              <p:cNvPr id="32" name="Connecteur droit avec flèche 31"/>
              <p:cNvCxnSpPr/>
              <p:nvPr/>
            </p:nvCxnSpPr>
            <p:spPr>
              <a:xfrm flipH="1">
                <a:off x="10004082" y="1448566"/>
                <a:ext cx="915555" cy="133463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32"/>
              <p:cNvSpPr txBox="1"/>
              <p:nvPr/>
            </p:nvSpPr>
            <p:spPr>
              <a:xfrm>
                <a:off x="10843422" y="997723"/>
                <a:ext cx="817913" cy="730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Dust</a:t>
                </a:r>
                <a:r>
                  <a:rPr lang="fr-FR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FR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inner</a:t>
                </a:r>
                <a:r>
                  <a:rPr lang="fr-FR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FR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rim</a:t>
                </a:r>
                <a:endParaRPr lang="fr-FR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" name="ZoneTexte 4"/>
          <p:cNvSpPr txBox="1"/>
          <p:nvPr/>
        </p:nvSpPr>
        <p:spPr>
          <a:xfrm>
            <a:off x="8966571" y="1929363"/>
            <a:ext cx="219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Fully</a:t>
            </a:r>
            <a:r>
              <a:rPr lang="fr-FR" dirty="0" smtClean="0"/>
              <a:t> compatible </a:t>
            </a:r>
            <a:r>
              <a:rPr lang="fr-FR" dirty="0" err="1" smtClean="0"/>
              <a:t>with</a:t>
            </a:r>
            <a:endParaRPr lang="fr-FR" dirty="0" smtClean="0"/>
          </a:p>
          <a:p>
            <a:pPr algn="ctr"/>
            <a:r>
              <a:rPr lang="fr-FR" dirty="0" smtClean="0"/>
              <a:t>N band VLTI/MIDI</a:t>
            </a:r>
          </a:p>
          <a:p>
            <a:pPr algn="ctr"/>
            <a:r>
              <a:rPr lang="fr-FR" dirty="0" err="1" smtClean="0"/>
              <a:t>Meilland</a:t>
            </a:r>
            <a:r>
              <a:rPr lang="fr-FR" dirty="0" smtClean="0"/>
              <a:t>+ 2010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10614113" y="6252078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+ 2011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3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5"/>
    </mc:Choice>
    <mc:Fallback xmlns="">
      <p:transition spd="slow" advTm="8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740395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HD62623 :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5370" r="54242" b="50000"/>
          <a:stretch/>
        </p:blipFill>
        <p:spPr>
          <a:xfrm>
            <a:off x="5508021" y="1521155"/>
            <a:ext cx="2876992" cy="23693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3" y="1212096"/>
            <a:ext cx="2354121" cy="225603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8348" y="5266764"/>
            <a:ext cx="3291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Millour</a:t>
            </a:r>
            <a:r>
              <a:rPr lang="fr-FR" dirty="0" smtClean="0"/>
              <a:t>+ 2011 </a:t>
            </a:r>
          </a:p>
          <a:p>
            <a:pPr algn="ctr"/>
            <a:r>
              <a:rPr lang="fr-FR" dirty="0" smtClean="0"/>
              <a:t>4 </a:t>
            </a:r>
            <a:r>
              <a:rPr lang="fr-FR" dirty="0" err="1" smtClean="0"/>
              <a:t>nights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VLTI/AMBER</a:t>
            </a:r>
          </a:p>
          <a:p>
            <a:pPr algn="ctr"/>
            <a:r>
              <a:rPr lang="fr-FR" dirty="0" smtClean="0"/>
              <a:t>K Band </a:t>
            </a:r>
            <a:r>
              <a:rPr lang="fr-FR" dirty="0" smtClean="0">
                <a:solidFill>
                  <a:srgbClr val="FF0000"/>
                </a:solidFill>
              </a:rPr>
              <a:t>R=12000</a:t>
            </a:r>
          </a:p>
          <a:p>
            <a:pPr algn="ctr"/>
            <a:r>
              <a:rPr lang="fr-FR" dirty="0" smtClean="0"/>
              <a:t>108 V²</a:t>
            </a:r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el-GR" dirty="0" smtClean="0">
                <a:solidFill>
                  <a:srgbClr val="FF0000"/>
                </a:solidFill>
              </a:rPr>
              <a:t>λ</a:t>
            </a:r>
            <a:r>
              <a:rPr lang="fr-FR" dirty="0" smtClean="0">
                <a:solidFill>
                  <a:srgbClr val="FF0000"/>
                </a:solidFill>
              </a:rPr>
              <a:t>) </a:t>
            </a:r>
            <a:r>
              <a:rPr lang="fr-FR" dirty="0" smtClean="0"/>
              <a:t>+ 36 CP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+ 108</a:t>
            </a:r>
            <a:r>
              <a:rPr lang="el-GR" dirty="0" smtClean="0">
                <a:solidFill>
                  <a:srgbClr val="FF0000"/>
                </a:solidFill>
              </a:rPr>
              <a:t>ϕ</a:t>
            </a:r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6331861" y="1154538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Continuum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8" t="5370" r="2969" b="50000"/>
          <a:stretch/>
        </p:blipFill>
        <p:spPr>
          <a:xfrm>
            <a:off x="5524988" y="4150795"/>
            <a:ext cx="2887579" cy="2369358"/>
          </a:xfrm>
          <a:prstGeom prst="rect">
            <a:avLst/>
          </a:prstGeom>
        </p:spPr>
      </p:pic>
      <p:sp>
        <p:nvSpPr>
          <p:cNvPr id="63" name="Flèche droite 62"/>
          <p:cNvSpPr/>
          <p:nvPr/>
        </p:nvSpPr>
        <p:spPr>
          <a:xfrm rot="20338841">
            <a:off x="4001132" y="2595172"/>
            <a:ext cx="1052623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 droite 63"/>
          <p:cNvSpPr/>
          <p:nvPr/>
        </p:nvSpPr>
        <p:spPr>
          <a:xfrm rot="1152285">
            <a:off x="4041234" y="4110615"/>
            <a:ext cx="1052623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3525180" y="1566261"/>
            <a:ext cx="222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reconstruction</a:t>
            </a:r>
          </a:p>
          <a:p>
            <a:r>
              <a:rPr lang="fr-FR" dirty="0" smtClean="0"/>
              <a:t>MIRA (Thiebault)</a:t>
            </a:r>
          </a:p>
          <a:p>
            <a:r>
              <a:rPr lang="fr-FR" dirty="0" err="1">
                <a:solidFill>
                  <a:srgbClr val="FF0000"/>
                </a:solidFill>
              </a:rPr>
              <a:t>m</a:t>
            </a:r>
            <a:r>
              <a:rPr lang="fr-FR" dirty="0" err="1" smtClean="0">
                <a:solidFill>
                  <a:srgbClr val="FF0000"/>
                </a:solidFill>
              </a:rPr>
              <a:t>odified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self-cal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3983831" y="4778920"/>
            <a:ext cx="140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Kinematic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model-</a:t>
            </a:r>
            <a:r>
              <a:rPr lang="fr-FR" dirty="0" err="1" smtClean="0"/>
              <a:t>fitting</a:t>
            </a: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1" y="3414809"/>
            <a:ext cx="2670963" cy="186699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3637" r="51964" b="1733"/>
          <a:stretch/>
        </p:blipFill>
        <p:spPr>
          <a:xfrm>
            <a:off x="8783502" y="1537503"/>
            <a:ext cx="2876992" cy="236935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5" t="52836" r="3597" b="2534"/>
          <a:stretch/>
        </p:blipFill>
        <p:spPr>
          <a:xfrm>
            <a:off x="8583074" y="4040505"/>
            <a:ext cx="2876992" cy="236935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8985865" y="1125621"/>
            <a:ext cx="229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Br</a:t>
            </a:r>
            <a:r>
              <a:rPr lang="el-GR" dirty="0" smtClean="0">
                <a:solidFill>
                  <a:srgbClr val="FF0000"/>
                </a:solidFill>
              </a:rPr>
              <a:t>γ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velocity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fields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614113" y="6252078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+ 2011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919562" y="4029224"/>
            <a:ext cx="66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Br</a:t>
            </a:r>
            <a:r>
              <a:rPr lang="el-GR" sz="2800" dirty="0" smtClean="0"/>
              <a:t>γ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9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4"/>
    </mc:Choice>
    <mc:Fallback xmlns="">
      <p:transition spd="slow" advTm="4789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740395" cy="928445"/>
          </a:xfrm>
        </p:spPr>
        <p:txBody>
          <a:bodyPr>
            <a:normAutofit/>
          </a:bodyPr>
          <a:lstStyle/>
          <a:p>
            <a:r>
              <a:rPr lang="en-GB" dirty="0" smtClean="0"/>
              <a:t>HD62623 : Gas geometry and kinematics</a:t>
            </a:r>
            <a:endParaRPr lang="en-GB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7" y="1660621"/>
            <a:ext cx="4780227" cy="442109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3637" r="51964" b="1733"/>
          <a:stretch/>
        </p:blipFill>
        <p:spPr>
          <a:xfrm>
            <a:off x="6508134" y="1777646"/>
            <a:ext cx="4911234" cy="404466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816161" y="1479158"/>
            <a:ext cx="210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Velocity fields image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672067" y="1479158"/>
            <a:ext cx="263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Line-integrated flux image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83045" y="5758545"/>
            <a:ext cx="3213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Same flattening and orientation </a:t>
            </a:r>
          </a:p>
          <a:p>
            <a:pPr algn="ctr"/>
            <a:r>
              <a:rPr lang="en-GB" dirty="0" smtClean="0"/>
              <a:t>as the dusty disk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7222993" y="5696568"/>
            <a:ext cx="348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 expansion (&lt;10km.s</a:t>
            </a:r>
            <a:r>
              <a:rPr lang="en-GB" baseline="30000" dirty="0" smtClean="0"/>
              <a:t>-1</a:t>
            </a:r>
            <a:r>
              <a:rPr lang="en-GB" dirty="0" smtClean="0"/>
              <a:t>)</a:t>
            </a:r>
          </a:p>
          <a:p>
            <a:pPr algn="ctr"/>
            <a:r>
              <a:rPr lang="en-GB" dirty="0" smtClean="0"/>
              <a:t>Compatible with </a:t>
            </a:r>
            <a:r>
              <a:rPr lang="en-GB" dirty="0" err="1" smtClean="0"/>
              <a:t>Keplerian</a:t>
            </a:r>
            <a:r>
              <a:rPr lang="en-GB" dirty="0" smtClean="0"/>
              <a:t> rotation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0614113" y="6252078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+ 2011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9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59"/>
    </mc:Choice>
    <mc:Fallback xmlns="">
      <p:transition spd="slow" advTm="6165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943"/>
            <a:ext cx="4676880" cy="43503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72" y="1639200"/>
            <a:ext cx="7602612" cy="3991825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295661" y="365125"/>
            <a:ext cx="11740395" cy="928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HD50138 : Gas geometry and kinematics in Br</a:t>
            </a:r>
            <a:r>
              <a:rPr lang="el-GR" dirty="0" smtClean="0"/>
              <a:t>γ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0355848" y="6252078"/>
            <a:ext cx="184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Ellerbroek</a:t>
            </a:r>
            <a:r>
              <a:rPr lang="fr-FR" sz="1400" dirty="0" smtClean="0"/>
              <a:t>+ 2015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659330" y="5882746"/>
            <a:ext cx="44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Observations well fitted with a </a:t>
            </a:r>
            <a:r>
              <a:rPr lang="en-GB" dirty="0" err="1" smtClean="0"/>
              <a:t>Keplerian</a:t>
            </a:r>
            <a:r>
              <a:rPr lang="en-GB" dirty="0" smtClean="0"/>
              <a:t> disk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1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0"/>
    </mc:Choice>
    <mc:Fallback xmlns="">
      <p:transition spd="slow" advTm="3636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883023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HD327083 :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Kinematics</a:t>
            </a:r>
            <a:r>
              <a:rPr lang="fr-FR" dirty="0" smtClean="0"/>
              <a:t> </a:t>
            </a:r>
            <a:r>
              <a:rPr lang="en-US" dirty="0"/>
              <a:t>in Br</a:t>
            </a:r>
            <a:r>
              <a:rPr lang="el-GR" dirty="0" smtClean="0"/>
              <a:t>γ</a:t>
            </a:r>
            <a:r>
              <a:rPr lang="fr-FR" dirty="0" smtClean="0"/>
              <a:t> 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88" y="2297713"/>
            <a:ext cx="4014109" cy="32609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45"/>
          <a:stretch/>
        </p:blipFill>
        <p:spPr>
          <a:xfrm>
            <a:off x="295661" y="1629071"/>
            <a:ext cx="2349794" cy="39050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66" y="1313780"/>
            <a:ext cx="4103097" cy="446975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5661" y="5321872"/>
            <a:ext cx="2314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Increase</a:t>
            </a:r>
            <a:r>
              <a:rPr lang="fr-FR" dirty="0" smtClean="0"/>
              <a:t> of </a:t>
            </a:r>
            <a:r>
              <a:rPr lang="fr-FR" dirty="0" err="1" smtClean="0"/>
              <a:t>Visibility</a:t>
            </a:r>
            <a:endParaRPr lang="fr-FR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Size </a:t>
            </a:r>
            <a:r>
              <a:rPr lang="fr-FR" dirty="0" err="1" smtClean="0"/>
              <a:t>smaller</a:t>
            </a:r>
            <a:r>
              <a:rPr lang="fr-FR" dirty="0" smtClean="0"/>
              <a:t> to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in the Continuum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518226" y="5482165"/>
            <a:ext cx="2916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Assymetric</a:t>
            </a:r>
            <a:r>
              <a:rPr lang="fr-FR" dirty="0" smtClean="0"/>
              <a:t> phase variation</a:t>
            </a:r>
          </a:p>
          <a:p>
            <a:r>
              <a:rPr lang="fr-FR" dirty="0" smtClean="0"/>
              <a:t>=&gt; </a:t>
            </a:r>
            <a:r>
              <a:rPr lang="fr-FR" dirty="0" err="1" smtClean="0"/>
              <a:t>Assymetric</a:t>
            </a:r>
            <a:r>
              <a:rPr lang="fr-FR" dirty="0" smtClean="0"/>
              <a:t> or </a:t>
            </a:r>
            <a:r>
              <a:rPr lang="fr-FR" dirty="0" err="1" smtClean="0"/>
              <a:t>shifted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2012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1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1"/>
    </mc:Choice>
    <mc:Fallback xmlns="">
      <p:transition spd="slow" advTm="4794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HD327083 : 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Kinematics</a:t>
            </a:r>
            <a:r>
              <a:rPr lang="fr-FR" dirty="0" smtClean="0"/>
              <a:t> in CO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9"/>
          <a:stretch/>
        </p:blipFill>
        <p:spPr>
          <a:xfrm>
            <a:off x="295661" y="1629071"/>
            <a:ext cx="5371492" cy="390507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2682240" y="3362960"/>
            <a:ext cx="2522143" cy="1998469"/>
            <a:chOff x="2682240" y="3362960"/>
            <a:chExt cx="2522143" cy="1998469"/>
          </a:xfrm>
        </p:grpSpPr>
        <p:sp>
          <p:nvSpPr>
            <p:cNvPr id="11" name="Ellipse 10"/>
            <p:cNvSpPr/>
            <p:nvPr/>
          </p:nvSpPr>
          <p:spPr>
            <a:xfrm>
              <a:off x="3392376" y="336296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682240" y="339344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139179" y="341376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848783" y="339344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6507946" y="2002042"/>
            <a:ext cx="437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 Change in </a:t>
            </a:r>
            <a:r>
              <a:rPr lang="fr-FR" dirty="0" err="1" smtClean="0"/>
              <a:t>visibility</a:t>
            </a:r>
            <a:r>
              <a:rPr lang="fr-FR" dirty="0" smtClean="0"/>
              <a:t> in the CO </a:t>
            </a:r>
            <a:r>
              <a:rPr lang="fr-FR" dirty="0" err="1" smtClean="0"/>
              <a:t>lines</a:t>
            </a:r>
            <a:endParaRPr lang="fr-FR" dirty="0" smtClean="0"/>
          </a:p>
          <a:p>
            <a:r>
              <a:rPr lang="fr-FR" dirty="0" smtClean="0"/>
              <a:t>=&gt; Size comparable to </a:t>
            </a:r>
            <a:r>
              <a:rPr lang="fr-FR" dirty="0" err="1" smtClean="0"/>
              <a:t>that</a:t>
            </a:r>
            <a:r>
              <a:rPr lang="fr-FR" dirty="0" smtClean="0"/>
              <a:t> in the Continuum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8186854" y="2668920"/>
            <a:ext cx="4026882" cy="3470774"/>
            <a:chOff x="8186854" y="2668920"/>
            <a:chExt cx="4026882" cy="3470774"/>
          </a:xfrm>
        </p:grpSpPr>
        <p:sp>
          <p:nvSpPr>
            <p:cNvPr id="6" name="Ellipse 5"/>
            <p:cNvSpPr/>
            <p:nvPr/>
          </p:nvSpPr>
          <p:spPr>
            <a:xfrm>
              <a:off x="8601199" y="3952244"/>
              <a:ext cx="640080" cy="812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8255868" y="3344730"/>
              <a:ext cx="1294532" cy="1863287"/>
            </a:xfrm>
            <a:prstGeom prst="ellipse">
              <a:avLst/>
            </a:prstGeom>
            <a:noFill/>
            <a:ln w="1714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8186854" y="3281747"/>
              <a:ext cx="1416452" cy="1989252"/>
            </a:xfrm>
            <a:prstGeom prst="ellipse">
              <a:avLst/>
            </a:prstGeom>
            <a:noFill/>
            <a:ln w="171450"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668000" y="3413760"/>
              <a:ext cx="10073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</a:t>
              </a:r>
              <a:r>
                <a:rPr lang="el-G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γ</a:t>
              </a:r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line</a:t>
              </a:r>
            </a:p>
            <a:p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fr-FR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Shifted</a:t>
              </a:r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216714" y="4630416"/>
              <a:ext cx="1997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fr-FR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lines</a:t>
              </a:r>
              <a:endPara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(close to </a:t>
              </a:r>
              <a:r>
                <a:rPr lang="fr-FR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inner</a:t>
              </a:r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rim</a:t>
              </a:r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127665" y="5493363"/>
              <a:ext cx="2504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Continuum</a:t>
              </a:r>
            </a:p>
            <a:p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Inner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Rim of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dusty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disk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9241279" y="3581610"/>
              <a:ext cx="1548641" cy="6054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19" idx="1"/>
            </p:cNvCxnSpPr>
            <p:nvPr/>
          </p:nvCxnSpPr>
          <p:spPr>
            <a:xfrm flipH="1" flipV="1">
              <a:off x="9586610" y="4592140"/>
              <a:ext cx="630104" cy="3614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 flipV="1">
              <a:off x="9425911" y="4876441"/>
              <a:ext cx="366105" cy="69442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/>
            <p:cNvSpPr/>
            <p:nvPr/>
          </p:nvSpPr>
          <p:spPr>
            <a:xfrm>
              <a:off x="8810236" y="4206219"/>
              <a:ext cx="185795" cy="18384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92078" y="2668920"/>
              <a:ext cx="802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Star(s)</a:t>
              </a:r>
              <a:endPara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8" name="Connecteur droit avec flèche 37"/>
            <p:cNvCxnSpPr>
              <a:stCxn id="37" idx="2"/>
            </p:cNvCxnSpPr>
            <p:nvPr/>
          </p:nvCxnSpPr>
          <p:spPr>
            <a:xfrm>
              <a:off x="8693470" y="3038252"/>
              <a:ext cx="209664" cy="135181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2012</a:t>
            </a:r>
            <a:endParaRPr lang="fr-FR" sz="1400" dirty="0"/>
          </a:p>
        </p:txBody>
      </p:sp>
      <p:sp>
        <p:nvSpPr>
          <p:cNvPr id="10" name="Ellipse 9"/>
          <p:cNvSpPr/>
          <p:nvPr/>
        </p:nvSpPr>
        <p:spPr>
          <a:xfrm>
            <a:off x="1574800" y="3413760"/>
            <a:ext cx="355600" cy="1947669"/>
          </a:xfrm>
          <a:prstGeom prst="ellipse">
            <a:avLst/>
          </a:prstGeom>
          <a:solidFill>
            <a:srgbClr val="FF0000">
              <a:alpha val="31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8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8"/>
    </mc:Choice>
    <mc:Fallback xmlns="">
      <p:transition spd="slow" advTm="4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GB" dirty="0" smtClean="0"/>
              <a:t>HD327083 :  Geometry and Kinematics in CO</a:t>
            </a:r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3" b="49889"/>
          <a:stretch/>
        </p:blipFill>
        <p:spPr>
          <a:xfrm>
            <a:off x="295661" y="1212111"/>
            <a:ext cx="2071619" cy="25674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742" r="49734" b="-742"/>
          <a:stretch/>
        </p:blipFill>
        <p:spPr>
          <a:xfrm>
            <a:off x="5103820" y="1146525"/>
            <a:ext cx="2867633" cy="27394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49774" r="53303" b="115"/>
          <a:stretch/>
        </p:blipFill>
        <p:spPr>
          <a:xfrm>
            <a:off x="2754381" y="1212110"/>
            <a:ext cx="2071619" cy="25674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4" r="369" b="49889"/>
          <a:stretch/>
        </p:blipFill>
        <p:spPr>
          <a:xfrm>
            <a:off x="295661" y="3847679"/>
            <a:ext cx="2071619" cy="25674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t="49576" r="829" b="313"/>
          <a:stretch/>
        </p:blipFill>
        <p:spPr>
          <a:xfrm>
            <a:off x="2754380" y="3951568"/>
            <a:ext cx="2071619" cy="25674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/>
          <a:stretch/>
        </p:blipFill>
        <p:spPr>
          <a:xfrm>
            <a:off x="5103820" y="3847679"/>
            <a:ext cx="2867633" cy="27394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61810" y="1375185"/>
            <a:ext cx="3509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Observations favour emission from </a:t>
            </a:r>
          </a:p>
          <a:p>
            <a:r>
              <a:rPr lang="en-GB" dirty="0" smtClean="0"/>
              <a:t>a ring in </a:t>
            </a:r>
            <a:r>
              <a:rPr lang="en-GB" dirty="0" err="1" smtClean="0"/>
              <a:t>Keplerian</a:t>
            </a:r>
            <a:r>
              <a:rPr lang="en-GB" dirty="0" smtClean="0"/>
              <a:t> motion</a:t>
            </a:r>
            <a:endParaRPr lang="en-GB" dirty="0"/>
          </a:p>
        </p:txBody>
      </p:sp>
      <p:sp>
        <p:nvSpPr>
          <p:cNvPr id="15" name="Ellipse 14"/>
          <p:cNvSpPr/>
          <p:nvPr/>
        </p:nvSpPr>
        <p:spPr>
          <a:xfrm>
            <a:off x="8601199" y="3952244"/>
            <a:ext cx="640080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8255868" y="3344730"/>
            <a:ext cx="1294532" cy="1863287"/>
          </a:xfrm>
          <a:prstGeom prst="ellipse">
            <a:avLst/>
          </a:prstGeom>
          <a:noFill/>
          <a:ln w="171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186854" y="3281747"/>
            <a:ext cx="1416452" cy="1989252"/>
          </a:xfrm>
          <a:prstGeom prst="ellipse">
            <a:avLst/>
          </a:prstGeom>
          <a:noFill/>
          <a:ln w="17145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68000" y="3413760"/>
            <a:ext cx="1007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</a:t>
            </a:r>
          </a:p>
          <a:p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Shifted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216714" y="4630416"/>
            <a:ext cx="1997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</a:t>
            </a:r>
            <a:endParaRPr lang="fr-FR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(close to 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Keplerian</a:t>
            </a:r>
            <a:endParaRPr lang="fr-F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127665" y="5493363"/>
            <a:ext cx="2504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Continuum</a:t>
            </a:r>
          </a:p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Rim of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dusty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9241279" y="3581610"/>
            <a:ext cx="1548641" cy="6054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9" idx="1"/>
          </p:cNvCxnSpPr>
          <p:nvPr/>
        </p:nvCxnSpPr>
        <p:spPr>
          <a:xfrm flipH="1" flipV="1">
            <a:off x="9586610" y="4592140"/>
            <a:ext cx="630104" cy="499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9425911" y="4876441"/>
            <a:ext cx="366105" cy="69442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8810236" y="4206219"/>
            <a:ext cx="185795" cy="1838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8292078" y="2668920"/>
            <a:ext cx="80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Star(s)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Connecteur droit avec flèche 25"/>
          <p:cNvCxnSpPr>
            <a:stCxn id="25" idx="2"/>
            <a:endCxn id="24" idx="4"/>
          </p:cNvCxnSpPr>
          <p:nvPr/>
        </p:nvCxnSpPr>
        <p:spPr>
          <a:xfrm>
            <a:off x="8693470" y="3038252"/>
            <a:ext cx="209664" cy="135181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2012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4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8"/>
    </mc:Choice>
    <mc:Fallback xmlns="">
      <p:transition spd="slow" advTm="2340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883023" cy="928445"/>
          </a:xfrm>
        </p:spPr>
        <p:txBody>
          <a:bodyPr>
            <a:normAutofit/>
          </a:bodyPr>
          <a:lstStyle/>
          <a:p>
            <a:r>
              <a:rPr lang="fr-FR" dirty="0" smtClean="0"/>
              <a:t>HD85567 :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Kinematics</a:t>
            </a:r>
            <a:r>
              <a:rPr lang="fr-FR" dirty="0"/>
              <a:t> in </a:t>
            </a:r>
            <a:r>
              <a:rPr lang="en-US" dirty="0" smtClean="0"/>
              <a:t>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smtClean="0"/>
              <a:t>&amp; CO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861"/>
            <a:ext cx="5626674" cy="5393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2013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807535" y="137371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</a:t>
            </a:r>
            <a:r>
              <a:rPr lang="el-GR" dirty="0" smtClean="0"/>
              <a:t>γ</a:t>
            </a:r>
            <a:endParaRPr lang="fr-FR" dirty="0"/>
          </a:p>
        </p:txBody>
      </p:sp>
      <p:grpSp>
        <p:nvGrpSpPr>
          <p:cNvPr id="21" name="Groupe 20"/>
          <p:cNvGrpSpPr/>
          <p:nvPr/>
        </p:nvGrpSpPr>
        <p:grpSpPr>
          <a:xfrm>
            <a:off x="5809068" y="1589229"/>
            <a:ext cx="6244773" cy="4464374"/>
            <a:chOff x="5809068" y="1589229"/>
            <a:chExt cx="6244773" cy="446437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068" y="1921116"/>
              <a:ext cx="3388094" cy="362623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772899" y="5407272"/>
              <a:ext cx="21159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/>
                <a:t>Multiplexed</a:t>
              </a:r>
              <a:r>
                <a:rPr lang="fr-FR" dirty="0" smtClean="0"/>
                <a:t> CO </a:t>
              </a:r>
              <a:r>
                <a:rPr lang="fr-FR" dirty="0" err="1" smtClean="0"/>
                <a:t>lines</a:t>
              </a:r>
              <a:endParaRPr lang="fr-FR" dirty="0" smtClean="0"/>
            </a:p>
            <a:p>
              <a:pPr algn="ctr"/>
              <a:r>
                <a:rPr lang="fr-FR" dirty="0" err="1"/>
                <a:t>p</a:t>
              </a:r>
              <a:r>
                <a:rPr lang="fr-FR" dirty="0" err="1" smtClean="0"/>
                <a:t>hotocenter</a:t>
              </a:r>
              <a:r>
                <a:rPr lang="fr-FR" dirty="0" smtClean="0"/>
                <a:t> offset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574127" y="1589229"/>
              <a:ext cx="2513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Multiplexed</a:t>
              </a:r>
              <a:r>
                <a:rPr lang="fr-FR" dirty="0" smtClean="0"/>
                <a:t> CO </a:t>
              </a:r>
              <a:r>
                <a:rPr lang="fr-FR" dirty="0" err="1" smtClean="0"/>
                <a:t>lines</a:t>
              </a:r>
              <a:r>
                <a:rPr lang="fr-FR" dirty="0" smtClean="0"/>
                <a:t> flux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9197162" y="4816981"/>
              <a:ext cx="28566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/>
                <a:t>But hard to </a:t>
              </a:r>
              <a:r>
                <a:rPr lang="fr-FR" sz="2400" dirty="0" err="1" smtClean="0"/>
                <a:t>conclude</a:t>
              </a:r>
              <a:r>
                <a:rPr lang="fr-FR" sz="2400" dirty="0" smtClean="0"/>
                <a:t> </a:t>
              </a:r>
            </a:p>
            <a:p>
              <a:r>
                <a:rPr lang="fr-FR" sz="2400" dirty="0" smtClean="0"/>
                <a:t>due to </a:t>
              </a:r>
              <a:r>
                <a:rPr lang="fr-FR" sz="2400" dirty="0" err="1" smtClean="0"/>
                <a:t>low</a:t>
              </a:r>
              <a:r>
                <a:rPr lang="fr-FR" sz="2400" dirty="0" smtClean="0"/>
                <a:t> SNR!</a:t>
              </a:r>
              <a:endParaRPr lang="fr-FR" sz="24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379556" y="3797261"/>
              <a:ext cx="2477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Compact </a:t>
              </a:r>
              <a:r>
                <a:rPr lang="fr-FR" dirty="0" err="1" smtClean="0"/>
                <a:t>disk</a:t>
              </a:r>
              <a:r>
                <a:rPr lang="fr-FR" dirty="0" smtClean="0"/>
                <a:t> in rotation</a:t>
              </a:r>
              <a:endParaRPr lang="fr-FR" dirty="0"/>
            </a:p>
          </p:txBody>
        </p:sp>
        <p:cxnSp>
          <p:nvCxnSpPr>
            <p:cNvPr id="16" name="Connecteur droit avec flèche 15"/>
            <p:cNvCxnSpPr>
              <a:stCxn id="13" idx="1"/>
            </p:cNvCxnSpPr>
            <p:nvPr/>
          </p:nvCxnSpPr>
          <p:spPr>
            <a:xfrm flipH="1">
              <a:off x="7830850" y="3981927"/>
              <a:ext cx="1548706" cy="2569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1052623" y="1165896"/>
            <a:ext cx="2333377" cy="5396925"/>
            <a:chOff x="1052623" y="1165896"/>
            <a:chExt cx="2333377" cy="5396925"/>
          </a:xfrm>
        </p:grpSpPr>
        <p:sp>
          <p:nvSpPr>
            <p:cNvPr id="19" name="Ellipse 18"/>
            <p:cNvSpPr/>
            <p:nvPr/>
          </p:nvSpPr>
          <p:spPr>
            <a:xfrm>
              <a:off x="1052623" y="1165896"/>
              <a:ext cx="1001133" cy="5316780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806722" y="6193489"/>
              <a:ext cx="157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clear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signal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8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2"/>
    </mc:Choice>
    <mc:Fallback xmlns="">
      <p:transition spd="slow" advTm="7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1" t="1404"/>
          <a:stretch/>
        </p:blipFill>
        <p:spPr>
          <a:xfrm>
            <a:off x="8737076" y="1436231"/>
            <a:ext cx="812276" cy="5421769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Moving the source</a:t>
            </a:r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48110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haut 8"/>
          <p:cNvSpPr/>
          <p:nvPr/>
        </p:nvSpPr>
        <p:spPr>
          <a:xfrm>
            <a:off x="3123336" y="3403076"/>
            <a:ext cx="323810" cy="5040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9387447" y="2729140"/>
            <a:ext cx="323810" cy="13526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716674" y="3224613"/>
            <a:ext cx="219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Fringes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phase change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561723" y="5428266"/>
                <a:ext cx="2582182" cy="879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dirty="0" smtClean="0"/>
                  <a:t>Δx=2</a:t>
                </a:r>
                <a:r>
                  <a:rPr lang="el-GR" sz="3600" dirty="0" smtClean="0"/>
                  <a:t>π</a:t>
                </a:r>
                <a:r>
                  <a:rPr lang="fr-FR" sz="3600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60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fr-FR" sz="3600" dirty="0" smtClean="0"/>
                  <a:t> </a:t>
                </a:r>
                <a:r>
                  <a:rPr lang="el-GR" sz="3600" dirty="0" smtClean="0"/>
                  <a:t>Δϕ</a:t>
                </a:r>
                <a:r>
                  <a:rPr lang="fr-FR" sz="3600" dirty="0" smtClean="0"/>
                  <a:t> </a:t>
                </a:r>
                <a:endParaRPr lang="fr-FR" sz="36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723" y="5428266"/>
                <a:ext cx="2582182" cy="879087"/>
              </a:xfrm>
              <a:prstGeom prst="rect">
                <a:avLst/>
              </a:prstGeom>
              <a:blipFill rotWithShape="0">
                <a:blip r:embed="rId4"/>
                <a:stretch>
                  <a:fillRect l="-7075" r="-2123" b="-124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0389614" y="3493615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Δϕ</a:t>
            </a:r>
            <a:r>
              <a:rPr lang="fr-FR" sz="3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4874" y="2811447"/>
            <a:ext cx="542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solidFill>
                  <a:schemeClr val="accent1"/>
                </a:solidFill>
              </a:rPr>
              <a:t>Δx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Let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6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6"/>
    </mc:Choice>
    <mc:Fallback xmlns="">
      <p:transition spd="slow" advTm="2166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And what about visible observations of B[e]?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" y="1375504"/>
            <a:ext cx="4354590" cy="29729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00" y="1431143"/>
            <a:ext cx="3756402" cy="35685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3861" r="31177" b="52911"/>
          <a:stretch/>
        </p:blipFill>
        <p:spPr>
          <a:xfrm>
            <a:off x="8910320" y="2754863"/>
            <a:ext cx="3047140" cy="1278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 r="34594" b="50993"/>
          <a:stretch/>
        </p:blipFill>
        <p:spPr>
          <a:xfrm>
            <a:off x="9334135" y="1490889"/>
            <a:ext cx="1318308" cy="1244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99358" y="4953274"/>
            <a:ext cx="1424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Ellerbroek</a:t>
            </a:r>
            <a:r>
              <a:rPr lang="fr-FR" sz="1400" dirty="0" smtClean="0"/>
              <a:t>+ 2015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10138787" y="5765024"/>
            <a:ext cx="1215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Benisty</a:t>
            </a:r>
            <a:r>
              <a:rPr lang="fr-FR" sz="1400" dirty="0" smtClean="0"/>
              <a:t>+ 2013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6695529" y="1038349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HD50138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68895" r="30744" b="-295"/>
          <a:stretch/>
        </p:blipFill>
        <p:spPr>
          <a:xfrm>
            <a:off x="8961120" y="4033538"/>
            <a:ext cx="2996340" cy="17285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t="46152" r="66231" b="4841"/>
          <a:stretch/>
        </p:blipFill>
        <p:spPr>
          <a:xfrm>
            <a:off x="10639152" y="1449930"/>
            <a:ext cx="1318308" cy="12449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63513" y="1077379"/>
            <a:ext cx="1154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MWC361</a:t>
            </a:r>
            <a:endParaRPr lang="fr-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410313" y="1431143"/>
            <a:ext cx="410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CHARA,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Wilson, CA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893135" y="2072417"/>
            <a:ext cx="3620610" cy="2248403"/>
            <a:chOff x="893135" y="2072417"/>
            <a:chExt cx="3620610" cy="2248403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2684011" y="2861998"/>
              <a:ext cx="1829734" cy="123969"/>
            </a:xfrm>
            <a:prstGeom prst="line">
              <a:avLst/>
            </a:prstGeom>
            <a:ln w="28575">
              <a:solidFill>
                <a:srgbClr val="FFC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893135" y="2988412"/>
              <a:ext cx="1831427" cy="1332408"/>
            </a:xfrm>
            <a:prstGeom prst="line">
              <a:avLst/>
            </a:prstGeom>
            <a:ln w="28575">
              <a:solidFill>
                <a:srgbClr val="FFC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 flipV="1">
              <a:off x="1604502" y="2072417"/>
              <a:ext cx="1127421" cy="915995"/>
            </a:xfrm>
            <a:prstGeom prst="line">
              <a:avLst/>
            </a:prstGeom>
            <a:ln w="28575">
              <a:solidFill>
                <a:srgbClr val="FFC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756262" y="1950950"/>
            <a:ext cx="3842473" cy="2411378"/>
            <a:chOff x="756262" y="1950950"/>
            <a:chExt cx="3842473" cy="2411378"/>
          </a:xfrm>
        </p:grpSpPr>
        <p:sp>
          <p:nvSpPr>
            <p:cNvPr id="31" name="Ellipse 30"/>
            <p:cNvSpPr/>
            <p:nvPr/>
          </p:nvSpPr>
          <p:spPr>
            <a:xfrm>
              <a:off x="4375788" y="2744847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060895" y="2844084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646764" y="2089172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1476644" y="1950950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756262" y="4143647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1538423" y="3694786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634342" y="4390874"/>
            <a:ext cx="32213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VEGA : R=6000 in H</a:t>
            </a:r>
            <a:r>
              <a:rPr lang="el-GR" sz="2800" dirty="0" smtClean="0"/>
              <a:t>α</a:t>
            </a:r>
            <a:endParaRPr lang="fr-FR" sz="2800" dirty="0" smtClean="0"/>
          </a:p>
          <a:p>
            <a:r>
              <a:rPr lang="el-GR" sz="2800" dirty="0" smtClean="0"/>
              <a:t>θ</a:t>
            </a:r>
            <a:r>
              <a:rPr lang="fr-FR" sz="2800" baseline="-25000" dirty="0" smtClean="0"/>
              <a:t>min </a:t>
            </a:r>
            <a:r>
              <a:rPr lang="fr-FR" sz="2800" dirty="0" smtClean="0"/>
              <a:t>= 0.2 mas</a:t>
            </a:r>
          </a:p>
          <a:p>
            <a:r>
              <a:rPr lang="fr-FR" sz="2800" dirty="0" err="1"/>
              <a:t>w</a:t>
            </a:r>
            <a:r>
              <a:rPr lang="fr-FR" sz="2800" dirty="0" err="1" smtClean="0"/>
              <a:t>ith</a:t>
            </a:r>
            <a:r>
              <a:rPr lang="fr-FR" sz="2800" dirty="0" smtClean="0"/>
              <a:t> </a:t>
            </a:r>
            <a:r>
              <a:rPr lang="fr-FR" sz="2800" dirty="0" err="1" smtClean="0"/>
              <a:t>mR</a:t>
            </a:r>
            <a:r>
              <a:rPr lang="fr-FR" sz="2800" dirty="0" smtClean="0"/>
              <a:t>&lt;7.5</a:t>
            </a:r>
            <a:endParaRPr lang="fr-FR" sz="2800" dirty="0"/>
          </a:p>
        </p:txBody>
      </p:sp>
      <p:sp>
        <p:nvSpPr>
          <p:cNvPr id="39" name="ZoneTexte 38"/>
          <p:cNvSpPr txBox="1"/>
          <p:nvPr/>
        </p:nvSpPr>
        <p:spPr>
          <a:xfrm>
            <a:off x="4807640" y="5836446"/>
            <a:ext cx="4927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Very</a:t>
            </a:r>
            <a:r>
              <a:rPr lang="fr-FR" sz="2800" dirty="0" smtClean="0"/>
              <a:t> </a:t>
            </a:r>
            <a:r>
              <a:rPr lang="fr-FR" sz="2800" dirty="0" err="1" smtClean="0"/>
              <a:t>low</a:t>
            </a:r>
            <a:r>
              <a:rPr lang="fr-FR" sz="2800" dirty="0" smtClean="0"/>
              <a:t> SNR </a:t>
            </a:r>
            <a:r>
              <a:rPr lang="fr-FR" sz="2800" dirty="0" smtClean="0">
                <a:sym typeface="Wingdings" panose="05000000000000000000" pitchFamily="2" charset="2"/>
              </a:rPr>
              <a:t></a:t>
            </a:r>
            <a:r>
              <a:rPr lang="fr-FR" sz="2800" dirty="0" smtClean="0"/>
              <a:t>Spectral </a:t>
            </a:r>
            <a:r>
              <a:rPr lang="fr-FR" sz="2800" dirty="0" err="1" smtClean="0"/>
              <a:t>binning</a:t>
            </a:r>
            <a:endParaRPr lang="fr-FR" sz="2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07468" y="3151695"/>
            <a:ext cx="192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1 m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330m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1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4"/>
    </mc:Choice>
    <mc:Fallback xmlns="">
      <p:transition spd="slow" advTm="7723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binarity</a:t>
            </a:r>
            <a:r>
              <a:rPr lang="en-US" dirty="0" smtClean="0"/>
              <a:t> as seen by interferometers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/>
          <a:stretch/>
        </p:blipFill>
        <p:spPr>
          <a:xfrm>
            <a:off x="3524268" y="1954628"/>
            <a:ext cx="4404111" cy="43273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63883" y="1574074"/>
            <a:ext cx="29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fr-FR" dirty="0" smtClean="0"/>
              <a:t> </a:t>
            </a:r>
            <a:r>
              <a:rPr lang="fr-FR" dirty="0" err="1" smtClean="0"/>
              <a:t>Centauri</a:t>
            </a:r>
            <a:r>
              <a:rPr lang="fr-FR" dirty="0" smtClean="0"/>
              <a:t>  (</a:t>
            </a:r>
            <a:r>
              <a:rPr lang="fr-FR" dirty="0" err="1" smtClean="0"/>
              <a:t>Meilland</a:t>
            </a:r>
            <a:r>
              <a:rPr lang="fr-FR" dirty="0" smtClean="0"/>
              <a:t> 2008+)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997521" y="2991410"/>
            <a:ext cx="3112" cy="56294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288834" y="3040084"/>
            <a:ext cx="457199" cy="777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6532" y="1943406"/>
            <a:ext cx="37864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Oscillation amplitude (A)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Flux ratio (f)</a:t>
            </a:r>
          </a:p>
          <a:p>
            <a:pPr algn="ctr"/>
            <a:endParaRPr lang="fr-FR" sz="28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f=A/2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34234" y="2180276"/>
            <a:ext cx="363484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B050"/>
                </a:solidFill>
              </a:rPr>
              <a:t>Oscillation </a:t>
            </a:r>
            <a:r>
              <a:rPr lang="fr-FR" sz="2800" dirty="0" err="1" smtClean="0">
                <a:solidFill>
                  <a:srgbClr val="00B050"/>
                </a:solidFill>
              </a:rPr>
              <a:t>period</a:t>
            </a:r>
            <a:r>
              <a:rPr lang="fr-FR" sz="2800" dirty="0" smtClean="0">
                <a:solidFill>
                  <a:srgbClr val="00B050"/>
                </a:solidFill>
              </a:rPr>
              <a:t> (T)</a:t>
            </a:r>
            <a:endParaRPr lang="fr-FR" sz="2400" dirty="0" smtClean="0">
              <a:solidFill>
                <a:srgbClr val="00B050"/>
              </a:solidFill>
            </a:endParaRPr>
          </a:p>
          <a:p>
            <a:pPr algn="ctr"/>
            <a:r>
              <a:rPr lang="fr-FR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Projected</a:t>
            </a:r>
            <a:r>
              <a:rPr lang="fr-FR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separation</a:t>
            </a:r>
            <a:r>
              <a:rPr lang="fr-FR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 (s)</a:t>
            </a:r>
          </a:p>
          <a:p>
            <a:pPr algn="ctr"/>
            <a:endParaRPr lang="fr-FR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s=1/T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9097" y="5082363"/>
            <a:ext cx="35243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b="1" dirty="0" err="1"/>
              <a:t>l</a:t>
            </a:r>
            <a:r>
              <a:rPr lang="fr-FR" sz="2000" b="1" dirty="0" err="1" smtClean="0"/>
              <a:t>imit</a:t>
            </a:r>
            <a:r>
              <a:rPr lang="fr-FR" sz="2000" b="1" dirty="0" smtClean="0"/>
              <a:t> due to flux ratio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2800" b="1" dirty="0" smtClean="0"/>
              <a:t>f&lt;100</a:t>
            </a:r>
            <a:endParaRPr lang="fr-FR" sz="28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615214" y="4929030"/>
            <a:ext cx="44728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limit</a:t>
            </a:r>
            <a:r>
              <a:rPr lang="fr-FR" sz="2000" b="1" dirty="0" smtClean="0"/>
              <a:t> due to spatial </a:t>
            </a:r>
            <a:r>
              <a:rPr lang="fr-FR" sz="2000" b="1" dirty="0" err="1" smtClean="0"/>
              <a:t>resolution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b="1" dirty="0"/>
              <a:t>a</a:t>
            </a:r>
            <a:r>
              <a:rPr lang="fr-FR" sz="2000" b="1" dirty="0" smtClean="0"/>
              <a:t>nd </a:t>
            </a:r>
            <a:r>
              <a:rPr lang="fr-FR" sz="2000" b="1" dirty="0" err="1" smtClean="0"/>
              <a:t>interferometric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field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view</a:t>
            </a:r>
            <a:endParaRPr lang="fr-FR" sz="2000" b="1" dirty="0" smtClean="0"/>
          </a:p>
          <a:p>
            <a:pPr algn="ctr"/>
            <a:endParaRPr lang="fr-FR" sz="2000" b="1" dirty="0" smtClean="0"/>
          </a:p>
          <a:p>
            <a:pPr algn="ctr"/>
            <a:r>
              <a:rPr lang="fr-FR" sz="2400" b="1" dirty="0" smtClean="0"/>
              <a:t>0.2 mas &lt; s &lt; 150 mas</a:t>
            </a:r>
          </a:p>
        </p:txBody>
      </p:sp>
    </p:spTree>
    <p:extLst>
      <p:ext uri="{BB962C8B-B14F-4D97-AF65-F5344CB8AC3E}">
        <p14:creationId xmlns:p14="http://schemas.microsoft.com/office/powerpoint/2010/main" val="30851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9"/>
    </mc:Choice>
    <mc:Fallback xmlns="">
      <p:transition spd="slow" advTm="6017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binarity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of B[e] </a:t>
            </a:r>
            <a:r>
              <a:rPr lang="en-US" dirty="0" smtClean="0"/>
              <a:t>as seen by interferometers</a:t>
            </a:r>
            <a:endParaRPr lang="en-US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67652"/>
              </p:ext>
            </p:extLst>
          </p:nvPr>
        </p:nvGraphicFramePr>
        <p:xfrm>
          <a:off x="282343" y="1047790"/>
          <a:ext cx="8691535" cy="551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981"/>
                <a:gridCol w="1776794"/>
                <a:gridCol w="1822552"/>
                <a:gridCol w="2022104"/>
                <a:gridCol w="2022104"/>
              </a:tblGrid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Name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Type</a:t>
                      </a:r>
                      <a:r>
                        <a:rPr lang="fr-FR" sz="1200" baseline="0" dirty="0" smtClean="0"/>
                        <a:t> of B[e]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Reference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Array</a:t>
                      </a:r>
                      <a:r>
                        <a:rPr lang="fr-FR" sz="1200" dirty="0" smtClean="0"/>
                        <a:t>/Instrument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Binarity</a:t>
                      </a:r>
                      <a:endParaRPr lang="fr-FR" sz="1200" dirty="0"/>
                    </a:p>
                  </a:txBody>
                  <a:tcPr/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HD62623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Meilland</a:t>
                      </a:r>
                      <a:r>
                        <a:rPr lang="fr-FR" sz="1000" baseline="0" dirty="0" smtClean="0"/>
                        <a:t>+ 2010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baseline="0" dirty="0" smtClean="0"/>
                        <a:t>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 rowSpan="3">
                  <a:txBody>
                    <a:bodyPr/>
                    <a:lstStyle/>
                    <a:p>
                      <a:r>
                        <a:rPr lang="fr-FR" sz="1000" dirty="0" smtClean="0"/>
                        <a:t>HD50138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Borges</a:t>
                      </a:r>
                      <a:r>
                        <a:rPr lang="fr-FR" sz="1000" baseline="0" dirty="0" smtClean="0"/>
                        <a:t> Fernandes+ 2011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baseline="0" dirty="0" smtClean="0"/>
                        <a:t> &amp; </a:t>
                      </a:r>
                      <a:r>
                        <a:rPr lang="fr-FR" sz="1000" baseline="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Ellerbroek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r>
                        <a:rPr lang="fr-FR" sz="1000" dirty="0" smtClean="0"/>
                        <a:t> &amp; 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Kluska</a:t>
                      </a:r>
                      <a:r>
                        <a:rPr lang="fr-FR" sz="1000" dirty="0" smtClean="0"/>
                        <a:t>+ 2016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VLTI/PIONIER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19742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HD87643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-57° 2874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 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HD85567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Vural</a:t>
                      </a:r>
                      <a:r>
                        <a:rPr lang="fr-FR" sz="1000" dirty="0" smtClean="0"/>
                        <a:t>+ 2014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MWC300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Wang+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Hen</a:t>
                      </a:r>
                      <a:r>
                        <a:rPr lang="fr-FR" sz="1000" dirty="0" smtClean="0"/>
                        <a:t> 3-1191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Lachaume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V921 </a:t>
                      </a:r>
                      <a:r>
                        <a:rPr lang="fr-FR" sz="1000" dirty="0" err="1" smtClean="0"/>
                        <a:t>Sco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Kreplin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HD45677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Monnier+ 2006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GG Car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MWC361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Benisty</a:t>
                      </a:r>
                      <a:r>
                        <a:rPr lang="fr-FR" sz="1000" dirty="0" smtClean="0"/>
                        <a:t>+ 2013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 84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Thureau</a:t>
                      </a:r>
                      <a:r>
                        <a:rPr lang="fr-FR" sz="1000" dirty="0" smtClean="0"/>
                        <a:t>+ 2009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 &amp; PTI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HD327083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-52° 9243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Cidale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77217"/>
              </p:ext>
            </p:extLst>
          </p:nvPr>
        </p:nvGraphicFramePr>
        <p:xfrm>
          <a:off x="9506222" y="2009504"/>
          <a:ext cx="2306084" cy="239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084"/>
              </a:tblGrid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Companion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detection</a:t>
                      </a:r>
                      <a:endParaRPr lang="fr-FR" dirty="0"/>
                    </a:p>
                  </a:txBody>
                  <a:tcPr/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None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Indirect </a:t>
                      </a:r>
                      <a:r>
                        <a:rPr lang="fr-FR" dirty="0" err="1" smtClean="0"/>
                        <a:t>evidence</a:t>
                      </a:r>
                      <a:endParaRPr lang="fr-FR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Weak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direct</a:t>
                      </a:r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Strong</a:t>
                      </a:r>
                      <a:r>
                        <a:rPr lang="fr-FR" baseline="0" dirty="0" smtClean="0"/>
                        <a:t> direct</a:t>
                      </a:r>
                      <a:endParaRPr lang="fr-F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3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8"/>
    </mc:Choice>
    <mc:Fallback xmlns="">
      <p:transition spd="slow" advTm="1958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HD87643 : A Binary B[e]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43" y="829347"/>
            <a:ext cx="4002962" cy="21564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57" y="3122461"/>
            <a:ext cx="4007156" cy="22565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31" y="1843171"/>
            <a:ext cx="2394926" cy="23949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7554"/>
            <a:ext cx="5092855" cy="27624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2128" y="4899917"/>
            <a:ext cx="202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MIDI data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338976" y="5310485"/>
            <a:ext cx="250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AMBER data</a:t>
            </a:r>
            <a:endParaRPr lang="fr-FR" sz="3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5357997" y="1228987"/>
            <a:ext cx="0" cy="5106925"/>
          </a:xfrm>
          <a:prstGeom prst="line">
            <a:avLst/>
          </a:prstGeom>
          <a:ln w="34925" cmpd="dbl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746293" y="6155563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Millour</a:t>
            </a:r>
            <a:r>
              <a:rPr lang="fr-FR" sz="1400" dirty="0" smtClean="0"/>
              <a:t>+ 2009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1"/>
    </mc:Choice>
    <mc:Fallback xmlns="">
      <p:transition spd="slow" advTm="1738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HD87643 : A Binary B[e]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37" y="1211684"/>
            <a:ext cx="2793826" cy="25187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7" y="1165689"/>
            <a:ext cx="2595716" cy="26822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6" y="3815277"/>
            <a:ext cx="5092855" cy="27624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91446" y="142646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 Band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508571" y="137336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</a:t>
            </a:r>
            <a:r>
              <a:rPr lang="fr-FR" dirty="0" smtClean="0"/>
              <a:t> Band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493618" y="415747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 Band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55" y="1131095"/>
            <a:ext cx="5578979" cy="3631184"/>
          </a:xfrm>
          <a:prstGeom prst="rect">
            <a:avLst/>
          </a:prstGeom>
        </p:spPr>
      </p:pic>
      <p:sp>
        <p:nvSpPr>
          <p:cNvPr id="15" name="Accolade fermante 14"/>
          <p:cNvSpPr/>
          <p:nvPr/>
        </p:nvSpPr>
        <p:spPr>
          <a:xfrm>
            <a:off x="5633561" y="1097420"/>
            <a:ext cx="748951" cy="5038204"/>
          </a:xfrm>
          <a:prstGeom prst="rightBrace">
            <a:avLst>
              <a:gd name="adj1" fmla="val 103060"/>
              <a:gd name="adj2" fmla="val 50000"/>
            </a:avLst>
          </a:prstGeom>
          <a:ln w="635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925381" y="156795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814774" y="211334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</a:t>
            </a:r>
            <a:endParaRPr lang="fr-FR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14510" y="2668140"/>
            <a:ext cx="143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Circumbinary</a:t>
            </a:r>
            <a:endParaRPr lang="fr-FR" dirty="0">
              <a:solidFill>
                <a:srgbClr val="F28A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85566" y="538372"/>
            <a:ext cx="481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Extraction of the </a:t>
            </a:r>
            <a:r>
              <a:rPr lang="fr-FR" dirty="0" err="1" smtClean="0"/>
              <a:t>SEDs</a:t>
            </a:r>
            <a:r>
              <a:rPr lang="fr-FR" dirty="0" smtClean="0"/>
              <a:t> of the </a:t>
            </a:r>
            <a:r>
              <a:rPr lang="fr-FR" dirty="0" err="1" smtClean="0"/>
              <a:t>three</a:t>
            </a:r>
            <a:r>
              <a:rPr lang="fr-FR" dirty="0" smtClean="0"/>
              <a:t> components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 rot="282327">
            <a:off x="7257934" y="4441227"/>
            <a:ext cx="1662912" cy="2030818"/>
          </a:xfrm>
          <a:prstGeom prst="ellipse">
            <a:avLst/>
          </a:prstGeom>
          <a:gradFill flip="none" rotWithShape="1">
            <a:gsLst>
              <a:gs pos="0">
                <a:srgbClr val="DB55BE"/>
              </a:gs>
              <a:gs pos="99000">
                <a:srgbClr val="DB55BE">
                  <a:alpha val="0"/>
                </a:srgbClr>
              </a:gs>
              <a:gs pos="51000">
                <a:srgbClr val="DB55B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7980245" y="4972859"/>
            <a:ext cx="272747" cy="2429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868519" y="5645944"/>
            <a:ext cx="272747" cy="2429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141266" y="5798831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B2V star + 1300K BB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283033" y="4972223"/>
            <a:ext cx="229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Puzzling</a:t>
            </a:r>
            <a:r>
              <a:rPr lang="fr-F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dusty</a:t>
            </a:r>
            <a:r>
              <a:rPr lang="fr-F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</a:t>
            </a:r>
            <a:r>
              <a:rPr lang="fr-F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356339" y="5411079"/>
            <a:ext cx="229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</a:t>
            </a:r>
            <a:r>
              <a:rPr lang="fr-FR" b="1" dirty="0" err="1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b="1" dirty="0" err="1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</a:t>
            </a:r>
            <a:r>
              <a:rPr lang="fr-FR" b="1" dirty="0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Silicate</a:t>
            </a:r>
            <a:endParaRPr lang="fr-FR" b="1" dirty="0">
              <a:solidFill>
                <a:srgbClr val="F28A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46293" y="6155563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Millour</a:t>
            </a:r>
            <a:r>
              <a:rPr lang="fr-FR" sz="1400" dirty="0" smtClean="0"/>
              <a:t>+ 2009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78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27"/>
    </mc:Choice>
    <mc:Fallback xmlns="">
      <p:transition spd="slow" advTm="7202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HD327083 : A binary B[e]?</a:t>
            </a:r>
            <a:endParaRPr lang="en-US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55" y="1485434"/>
            <a:ext cx="4197488" cy="385912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70" y="1430517"/>
            <a:ext cx="3673860" cy="343951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7" y="1293570"/>
            <a:ext cx="3325219" cy="4729200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 flipH="1" flipV="1">
            <a:off x="2360429" y="4593265"/>
            <a:ext cx="2530548" cy="75129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3147237" y="3104707"/>
            <a:ext cx="1743740" cy="211587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4129340" y="5156000"/>
            <a:ext cx="3933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Possible </a:t>
            </a:r>
            <a:r>
              <a:rPr lang="fr-FR" dirty="0" err="1" smtClean="0"/>
              <a:t>binary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endParaRPr lang="fr-FR" dirty="0" smtClean="0"/>
          </a:p>
          <a:p>
            <a:pPr algn="ctr"/>
            <a:r>
              <a:rPr lang="fr-FR" dirty="0" smtClean="0"/>
              <a:t>and</a:t>
            </a:r>
            <a:endParaRPr lang="fr-FR" dirty="0"/>
          </a:p>
          <a:p>
            <a:r>
              <a:rPr lang="fr-FR" dirty="0" smtClean="0"/>
              <a:t>Compatible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Miroshnichenko</a:t>
            </a:r>
            <a:r>
              <a:rPr lang="fr-FR" dirty="0" smtClean="0"/>
              <a:t>+ 2003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427317" y="6185789"/>
            <a:ext cx="1627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Wheelwright</a:t>
            </a:r>
            <a:r>
              <a:rPr lang="fr-FR" sz="1400" dirty="0" smtClean="0"/>
              <a:t>+ 2015</a:t>
            </a:r>
          </a:p>
          <a:p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6"/>
    </mc:Choice>
    <mc:Fallback xmlns="">
      <p:transition spd="slow" advTm="2283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GB" dirty="0" smtClean="0"/>
              <a:t>MWC300 : A binary B[e]?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10427317" y="6185789"/>
            <a:ext cx="1100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Wang+ 2012</a:t>
            </a:r>
          </a:p>
          <a:p>
            <a:endParaRPr lang="en-GB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1105763"/>
            <a:ext cx="8155172" cy="52685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031967" y="2551814"/>
            <a:ext cx="2790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Non-zero closure phase</a:t>
            </a: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Asymmetry</a:t>
            </a:r>
          </a:p>
          <a:p>
            <a:pPr algn="ctr"/>
            <a:endParaRPr lang="en-GB" dirty="0" smtClean="0">
              <a:sym typeface="Wingdings" panose="05000000000000000000" pitchFamily="2" charset="2"/>
            </a:endParaRP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But not a clear binary signal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5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2"/>
    </mc:Choice>
    <mc:Fallback xmlns="">
      <p:transition spd="slow" advTm="2548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9211191" y="2811747"/>
            <a:ext cx="3085623" cy="2840670"/>
            <a:chOff x="9211191" y="2811747"/>
            <a:chExt cx="3085623" cy="2840670"/>
          </a:xfrm>
        </p:grpSpPr>
        <p:sp>
          <p:nvSpPr>
            <p:cNvPr id="13" name="Forme libre 12"/>
            <p:cNvSpPr/>
            <p:nvPr/>
          </p:nvSpPr>
          <p:spPr>
            <a:xfrm>
              <a:off x="9211191" y="2811747"/>
              <a:ext cx="3076921" cy="2828682"/>
            </a:xfrm>
            <a:custGeom>
              <a:avLst/>
              <a:gdLst>
                <a:gd name="connsiteX0" fmla="*/ 2572282 w 2951704"/>
                <a:gd name="connsiteY0" fmla="*/ 2289642 h 2713660"/>
                <a:gd name="connsiteX1" fmla="*/ 2893125 w 2951704"/>
                <a:gd name="connsiteY1" fmla="*/ 2417979 h 2713660"/>
                <a:gd name="connsiteX2" fmla="*/ 2844998 w 2951704"/>
                <a:gd name="connsiteY2" fmla="*/ 2690695 h 2713660"/>
                <a:gd name="connsiteX3" fmla="*/ 1850388 w 2951704"/>
                <a:gd name="connsiteY3" fmla="*/ 2690695 h 2713660"/>
                <a:gd name="connsiteX4" fmla="*/ 887861 w 2951704"/>
                <a:gd name="connsiteY4" fmla="*/ 2706737 h 2713660"/>
                <a:gd name="connsiteX5" fmla="*/ 647230 w 2951704"/>
                <a:gd name="connsiteY5" fmla="*/ 2562358 h 2713660"/>
                <a:gd name="connsiteX6" fmla="*/ 695356 w 2951704"/>
                <a:gd name="connsiteY6" fmla="*/ 2385895 h 2713660"/>
                <a:gd name="connsiteX7" fmla="*/ 1385167 w 2951704"/>
                <a:gd name="connsiteY7" fmla="*/ 2305685 h 2713660"/>
                <a:gd name="connsiteX8" fmla="*/ 1529546 w 2951704"/>
                <a:gd name="connsiteY8" fmla="*/ 1920674 h 2713660"/>
                <a:gd name="connsiteX9" fmla="*/ 1000156 w 2951704"/>
                <a:gd name="connsiteY9" fmla="*/ 1295032 h 2713660"/>
                <a:gd name="connsiteX10" fmla="*/ 406598 w 2951704"/>
                <a:gd name="connsiteY10" fmla="*/ 910021 h 2713660"/>
                <a:gd name="connsiteX11" fmla="*/ 37630 w 2951704"/>
                <a:gd name="connsiteY11" fmla="*/ 701474 h 2713660"/>
                <a:gd name="connsiteX12" fmla="*/ 37630 w 2951704"/>
                <a:gd name="connsiteY12" fmla="*/ 541053 h 2713660"/>
                <a:gd name="connsiteX13" fmla="*/ 262219 w 2951704"/>
                <a:gd name="connsiteY13" fmla="*/ 27706 h 2713660"/>
                <a:gd name="connsiteX14" fmla="*/ 406598 w 2951704"/>
                <a:gd name="connsiteY14" fmla="*/ 123958 h 2713660"/>
                <a:gd name="connsiteX15" fmla="*/ 198051 w 2951704"/>
                <a:gd name="connsiteY15" fmla="*/ 589179 h 2713660"/>
                <a:gd name="connsiteX16" fmla="*/ 470767 w 2951704"/>
                <a:gd name="connsiteY16" fmla="*/ 829811 h 2713660"/>
                <a:gd name="connsiteX17" fmla="*/ 1000156 w 2951704"/>
                <a:gd name="connsiteY17" fmla="*/ 877937 h 2713660"/>
                <a:gd name="connsiteX18" fmla="*/ 1144535 w 2951704"/>
                <a:gd name="connsiteY18" fmla="*/ 669390 h 2713660"/>
                <a:gd name="connsiteX19" fmla="*/ 1304956 w 2951704"/>
                <a:gd name="connsiteY19" fmla="*/ 717516 h 2713660"/>
                <a:gd name="connsiteX20" fmla="*/ 1192661 w 2951704"/>
                <a:gd name="connsiteY20" fmla="*/ 942106 h 2713660"/>
                <a:gd name="connsiteX21" fmla="*/ 1224746 w 2951704"/>
                <a:gd name="connsiteY21" fmla="*/ 1198779 h 2713660"/>
                <a:gd name="connsiteX22" fmla="*/ 1497461 w 2951704"/>
                <a:gd name="connsiteY22" fmla="*/ 1519621 h 2713660"/>
                <a:gd name="connsiteX23" fmla="*/ 2026851 w 2951704"/>
                <a:gd name="connsiteY23" fmla="*/ 1182737 h 2713660"/>
                <a:gd name="connsiteX24" fmla="*/ 1946640 w 2951704"/>
                <a:gd name="connsiteY24" fmla="*/ 1439411 h 2713660"/>
                <a:gd name="connsiteX25" fmla="*/ 1770177 w 2951704"/>
                <a:gd name="connsiteY25" fmla="*/ 1535664 h 2713660"/>
                <a:gd name="connsiteX26" fmla="*/ 1689967 w 2951704"/>
                <a:gd name="connsiteY26" fmla="*/ 1840464 h 2713660"/>
                <a:gd name="connsiteX27" fmla="*/ 2058935 w 2951704"/>
                <a:gd name="connsiteY27" fmla="*/ 2097137 h 2713660"/>
                <a:gd name="connsiteX28" fmla="*/ 2572282 w 2951704"/>
                <a:gd name="connsiteY28" fmla="*/ 2289642 h 271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51704" h="2713660">
                  <a:moveTo>
                    <a:pt x="2572282" y="2289642"/>
                  </a:moveTo>
                  <a:cubicBezTo>
                    <a:pt x="2711314" y="2343116"/>
                    <a:pt x="2847672" y="2351137"/>
                    <a:pt x="2893125" y="2417979"/>
                  </a:cubicBezTo>
                  <a:cubicBezTo>
                    <a:pt x="2938578" y="2484821"/>
                    <a:pt x="3018787" y="2645242"/>
                    <a:pt x="2844998" y="2690695"/>
                  </a:cubicBezTo>
                  <a:cubicBezTo>
                    <a:pt x="2671209" y="2736148"/>
                    <a:pt x="1850388" y="2690695"/>
                    <a:pt x="1850388" y="2690695"/>
                  </a:cubicBezTo>
                  <a:cubicBezTo>
                    <a:pt x="1524199" y="2693369"/>
                    <a:pt x="1088387" y="2728127"/>
                    <a:pt x="887861" y="2706737"/>
                  </a:cubicBezTo>
                  <a:cubicBezTo>
                    <a:pt x="687335" y="2685348"/>
                    <a:pt x="679314" y="2615832"/>
                    <a:pt x="647230" y="2562358"/>
                  </a:cubicBezTo>
                  <a:cubicBezTo>
                    <a:pt x="615146" y="2508884"/>
                    <a:pt x="572366" y="2428674"/>
                    <a:pt x="695356" y="2385895"/>
                  </a:cubicBezTo>
                  <a:cubicBezTo>
                    <a:pt x="818345" y="2343116"/>
                    <a:pt x="1246135" y="2383222"/>
                    <a:pt x="1385167" y="2305685"/>
                  </a:cubicBezTo>
                  <a:cubicBezTo>
                    <a:pt x="1524199" y="2228148"/>
                    <a:pt x="1593714" y="2089116"/>
                    <a:pt x="1529546" y="1920674"/>
                  </a:cubicBezTo>
                  <a:cubicBezTo>
                    <a:pt x="1465378" y="1752232"/>
                    <a:pt x="1187314" y="1463474"/>
                    <a:pt x="1000156" y="1295032"/>
                  </a:cubicBezTo>
                  <a:cubicBezTo>
                    <a:pt x="812998" y="1126590"/>
                    <a:pt x="567019" y="1008947"/>
                    <a:pt x="406598" y="910021"/>
                  </a:cubicBezTo>
                  <a:cubicBezTo>
                    <a:pt x="246177" y="811095"/>
                    <a:pt x="99125" y="762969"/>
                    <a:pt x="37630" y="701474"/>
                  </a:cubicBezTo>
                  <a:cubicBezTo>
                    <a:pt x="-23865" y="639979"/>
                    <a:pt x="199" y="653348"/>
                    <a:pt x="37630" y="541053"/>
                  </a:cubicBezTo>
                  <a:cubicBezTo>
                    <a:pt x="75061" y="428758"/>
                    <a:pt x="200724" y="97222"/>
                    <a:pt x="262219" y="27706"/>
                  </a:cubicBezTo>
                  <a:cubicBezTo>
                    <a:pt x="323714" y="-41810"/>
                    <a:pt x="417293" y="30379"/>
                    <a:pt x="406598" y="123958"/>
                  </a:cubicBezTo>
                  <a:cubicBezTo>
                    <a:pt x="395903" y="217537"/>
                    <a:pt x="187356" y="471537"/>
                    <a:pt x="198051" y="589179"/>
                  </a:cubicBezTo>
                  <a:cubicBezTo>
                    <a:pt x="208746" y="706821"/>
                    <a:pt x="337083" y="781685"/>
                    <a:pt x="470767" y="829811"/>
                  </a:cubicBezTo>
                  <a:cubicBezTo>
                    <a:pt x="604451" y="877937"/>
                    <a:pt x="887861" y="904674"/>
                    <a:pt x="1000156" y="877937"/>
                  </a:cubicBezTo>
                  <a:cubicBezTo>
                    <a:pt x="1112451" y="851200"/>
                    <a:pt x="1093735" y="696127"/>
                    <a:pt x="1144535" y="669390"/>
                  </a:cubicBezTo>
                  <a:cubicBezTo>
                    <a:pt x="1195335" y="642653"/>
                    <a:pt x="1296935" y="672063"/>
                    <a:pt x="1304956" y="717516"/>
                  </a:cubicBezTo>
                  <a:cubicBezTo>
                    <a:pt x="1312977" y="762969"/>
                    <a:pt x="1206029" y="861895"/>
                    <a:pt x="1192661" y="942106"/>
                  </a:cubicBezTo>
                  <a:cubicBezTo>
                    <a:pt x="1179293" y="1022316"/>
                    <a:pt x="1173946" y="1102527"/>
                    <a:pt x="1224746" y="1198779"/>
                  </a:cubicBezTo>
                  <a:cubicBezTo>
                    <a:pt x="1275546" y="1295031"/>
                    <a:pt x="1363777" y="1522295"/>
                    <a:pt x="1497461" y="1519621"/>
                  </a:cubicBezTo>
                  <a:cubicBezTo>
                    <a:pt x="1631145" y="1516947"/>
                    <a:pt x="1951988" y="1196105"/>
                    <a:pt x="2026851" y="1182737"/>
                  </a:cubicBezTo>
                  <a:cubicBezTo>
                    <a:pt x="2101714" y="1169369"/>
                    <a:pt x="1989419" y="1380590"/>
                    <a:pt x="1946640" y="1439411"/>
                  </a:cubicBezTo>
                  <a:cubicBezTo>
                    <a:pt x="1903861" y="1498232"/>
                    <a:pt x="1812956" y="1468822"/>
                    <a:pt x="1770177" y="1535664"/>
                  </a:cubicBezTo>
                  <a:cubicBezTo>
                    <a:pt x="1727398" y="1602506"/>
                    <a:pt x="1641841" y="1746885"/>
                    <a:pt x="1689967" y="1840464"/>
                  </a:cubicBezTo>
                  <a:cubicBezTo>
                    <a:pt x="1738093" y="1934043"/>
                    <a:pt x="1906535" y="2016926"/>
                    <a:pt x="2058935" y="2097137"/>
                  </a:cubicBezTo>
                  <a:cubicBezTo>
                    <a:pt x="2211335" y="2177347"/>
                    <a:pt x="2433250" y="2236168"/>
                    <a:pt x="2572282" y="2289642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</a:gsLst>
              <a:lin ang="60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0007661" y="5006086"/>
              <a:ext cx="2289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</a:t>
              </a:r>
            </a:p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Accuracy &amp; Sensitivity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9576163" y="1597962"/>
            <a:ext cx="1830266" cy="1931318"/>
            <a:chOff x="9576163" y="1597962"/>
            <a:chExt cx="1830266" cy="1931318"/>
          </a:xfrm>
        </p:grpSpPr>
        <p:sp>
          <p:nvSpPr>
            <p:cNvPr id="5" name="Forme libre 4"/>
            <p:cNvSpPr/>
            <p:nvPr/>
          </p:nvSpPr>
          <p:spPr>
            <a:xfrm>
              <a:off x="9576163" y="1597962"/>
              <a:ext cx="1727448" cy="1931318"/>
            </a:xfrm>
            <a:custGeom>
              <a:avLst/>
              <a:gdLst>
                <a:gd name="connsiteX0" fmla="*/ 1396637 w 1727448"/>
                <a:gd name="connsiteY0" fmla="*/ 1433996 h 1931318"/>
                <a:gd name="connsiteX1" fmla="*/ 1717479 w 1727448"/>
                <a:gd name="connsiteY1" fmla="*/ 1610459 h 1931318"/>
                <a:gd name="connsiteX2" fmla="*/ 1573100 w 1727448"/>
                <a:gd name="connsiteY2" fmla="*/ 1899217 h 1931318"/>
                <a:gd name="connsiteX3" fmla="*/ 867248 w 1727448"/>
                <a:gd name="connsiteY3" fmla="*/ 1915259 h 1931318"/>
                <a:gd name="connsiteX4" fmla="*/ 289732 w 1727448"/>
                <a:gd name="connsiteY4" fmla="*/ 1915259 h 1931318"/>
                <a:gd name="connsiteX5" fmla="*/ 974 w 1727448"/>
                <a:gd name="connsiteY5" fmla="*/ 1706712 h 1931318"/>
                <a:gd name="connsiteX6" fmla="*/ 225563 w 1727448"/>
                <a:gd name="connsiteY6" fmla="*/ 1450038 h 1931318"/>
                <a:gd name="connsiteX7" fmla="*/ 947458 w 1727448"/>
                <a:gd name="connsiteY7" fmla="*/ 1482122 h 1931318"/>
                <a:gd name="connsiteX8" fmla="*/ 1268300 w 1727448"/>
                <a:gd name="connsiteY8" fmla="*/ 1353785 h 1931318"/>
                <a:gd name="connsiteX9" fmla="*/ 1412679 w 1727448"/>
                <a:gd name="connsiteY9" fmla="*/ 1097112 h 1931318"/>
                <a:gd name="connsiteX10" fmla="*/ 1220174 w 1727448"/>
                <a:gd name="connsiteY10" fmla="*/ 824396 h 1931318"/>
                <a:gd name="connsiteX11" fmla="*/ 1091837 w 1727448"/>
                <a:gd name="connsiteY11" fmla="*/ 631891 h 1931318"/>
                <a:gd name="connsiteX12" fmla="*/ 979542 w 1727448"/>
                <a:gd name="connsiteY12" fmla="*/ 278964 h 1931318"/>
                <a:gd name="connsiteX13" fmla="*/ 1043711 w 1727448"/>
                <a:gd name="connsiteY13" fmla="*/ 6249 h 1931318"/>
                <a:gd name="connsiteX14" fmla="*/ 1172048 w 1727448"/>
                <a:gd name="connsiteY14" fmla="*/ 551680 h 1931318"/>
                <a:gd name="connsiteX15" fmla="*/ 1220174 w 1727448"/>
                <a:gd name="connsiteY15" fmla="*/ 728143 h 1931318"/>
                <a:gd name="connsiteX16" fmla="*/ 1444763 w 1727448"/>
                <a:gd name="connsiteY16" fmla="*/ 968775 h 1931318"/>
                <a:gd name="connsiteX17" fmla="*/ 1524974 w 1727448"/>
                <a:gd name="connsiteY17" fmla="*/ 1129196 h 1931318"/>
                <a:gd name="connsiteX18" fmla="*/ 1492890 w 1727448"/>
                <a:gd name="connsiteY18" fmla="*/ 1353785 h 1931318"/>
                <a:gd name="connsiteX19" fmla="*/ 1476848 w 1727448"/>
                <a:gd name="connsiteY19" fmla="*/ 1450038 h 1931318"/>
                <a:gd name="connsiteX20" fmla="*/ 1460805 w 1727448"/>
                <a:gd name="connsiteY20" fmla="*/ 1466080 h 1931318"/>
                <a:gd name="connsiteX21" fmla="*/ 1396637 w 1727448"/>
                <a:gd name="connsiteY21" fmla="*/ 1433996 h 193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7448" h="1931318">
                  <a:moveTo>
                    <a:pt x="1396637" y="1433996"/>
                  </a:moveTo>
                  <a:cubicBezTo>
                    <a:pt x="1439416" y="1458059"/>
                    <a:pt x="1688069" y="1532922"/>
                    <a:pt x="1717479" y="1610459"/>
                  </a:cubicBezTo>
                  <a:cubicBezTo>
                    <a:pt x="1746889" y="1687996"/>
                    <a:pt x="1714805" y="1848417"/>
                    <a:pt x="1573100" y="1899217"/>
                  </a:cubicBezTo>
                  <a:cubicBezTo>
                    <a:pt x="1431395" y="1950017"/>
                    <a:pt x="1081143" y="1912585"/>
                    <a:pt x="867248" y="1915259"/>
                  </a:cubicBezTo>
                  <a:cubicBezTo>
                    <a:pt x="653353" y="1917933"/>
                    <a:pt x="434111" y="1950017"/>
                    <a:pt x="289732" y="1915259"/>
                  </a:cubicBezTo>
                  <a:cubicBezTo>
                    <a:pt x="145353" y="1880501"/>
                    <a:pt x="11669" y="1784249"/>
                    <a:pt x="974" y="1706712"/>
                  </a:cubicBezTo>
                  <a:cubicBezTo>
                    <a:pt x="-9721" y="1629175"/>
                    <a:pt x="67816" y="1487470"/>
                    <a:pt x="225563" y="1450038"/>
                  </a:cubicBezTo>
                  <a:cubicBezTo>
                    <a:pt x="383310" y="1412606"/>
                    <a:pt x="773669" y="1498164"/>
                    <a:pt x="947458" y="1482122"/>
                  </a:cubicBezTo>
                  <a:cubicBezTo>
                    <a:pt x="1121247" y="1466080"/>
                    <a:pt x="1190763" y="1417953"/>
                    <a:pt x="1268300" y="1353785"/>
                  </a:cubicBezTo>
                  <a:cubicBezTo>
                    <a:pt x="1345837" y="1289617"/>
                    <a:pt x="1420700" y="1185343"/>
                    <a:pt x="1412679" y="1097112"/>
                  </a:cubicBezTo>
                  <a:cubicBezTo>
                    <a:pt x="1404658" y="1008881"/>
                    <a:pt x="1273648" y="901933"/>
                    <a:pt x="1220174" y="824396"/>
                  </a:cubicBezTo>
                  <a:cubicBezTo>
                    <a:pt x="1166700" y="746859"/>
                    <a:pt x="1131942" y="722796"/>
                    <a:pt x="1091837" y="631891"/>
                  </a:cubicBezTo>
                  <a:cubicBezTo>
                    <a:pt x="1051732" y="540986"/>
                    <a:pt x="987563" y="383238"/>
                    <a:pt x="979542" y="278964"/>
                  </a:cubicBezTo>
                  <a:cubicBezTo>
                    <a:pt x="971521" y="174690"/>
                    <a:pt x="1011627" y="-39204"/>
                    <a:pt x="1043711" y="6249"/>
                  </a:cubicBezTo>
                  <a:cubicBezTo>
                    <a:pt x="1075795" y="51702"/>
                    <a:pt x="1142638" y="431364"/>
                    <a:pt x="1172048" y="551680"/>
                  </a:cubicBezTo>
                  <a:cubicBezTo>
                    <a:pt x="1201458" y="671996"/>
                    <a:pt x="1174722" y="658627"/>
                    <a:pt x="1220174" y="728143"/>
                  </a:cubicBezTo>
                  <a:cubicBezTo>
                    <a:pt x="1265626" y="797659"/>
                    <a:pt x="1393963" y="901933"/>
                    <a:pt x="1444763" y="968775"/>
                  </a:cubicBezTo>
                  <a:cubicBezTo>
                    <a:pt x="1495563" y="1035617"/>
                    <a:pt x="1516953" y="1065028"/>
                    <a:pt x="1524974" y="1129196"/>
                  </a:cubicBezTo>
                  <a:cubicBezTo>
                    <a:pt x="1532995" y="1193364"/>
                    <a:pt x="1500911" y="1300311"/>
                    <a:pt x="1492890" y="1353785"/>
                  </a:cubicBezTo>
                  <a:cubicBezTo>
                    <a:pt x="1484869" y="1407259"/>
                    <a:pt x="1482195" y="1431322"/>
                    <a:pt x="1476848" y="1450038"/>
                  </a:cubicBezTo>
                  <a:cubicBezTo>
                    <a:pt x="1471501" y="1468754"/>
                    <a:pt x="1471500" y="1463406"/>
                    <a:pt x="1460805" y="1466080"/>
                  </a:cubicBezTo>
                  <a:cubicBezTo>
                    <a:pt x="1450110" y="1468754"/>
                    <a:pt x="1353858" y="1409933"/>
                    <a:pt x="1396637" y="143399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622825" y="3098179"/>
              <a:ext cx="178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Forbidden lines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6347395" y="4893181"/>
            <a:ext cx="4167232" cy="1630994"/>
            <a:chOff x="6363748" y="4908722"/>
            <a:chExt cx="4167232" cy="1630994"/>
          </a:xfrm>
        </p:grpSpPr>
        <p:sp>
          <p:nvSpPr>
            <p:cNvPr id="83" name="Forme libre 82"/>
            <p:cNvSpPr/>
            <p:nvPr/>
          </p:nvSpPr>
          <p:spPr>
            <a:xfrm>
              <a:off x="6363748" y="4908722"/>
              <a:ext cx="4167232" cy="1630994"/>
            </a:xfrm>
            <a:custGeom>
              <a:avLst/>
              <a:gdLst>
                <a:gd name="connsiteX0" fmla="*/ 2274260 w 4167232"/>
                <a:gd name="connsiteY0" fmla="*/ 66867 h 1630994"/>
                <a:gd name="connsiteX1" fmla="*/ 2286292 w 4167232"/>
                <a:gd name="connsiteY1" fmla="*/ 427814 h 1630994"/>
                <a:gd name="connsiteX2" fmla="*/ 2779586 w 4167232"/>
                <a:gd name="connsiteY2" fmla="*/ 355625 h 1630994"/>
                <a:gd name="connsiteX3" fmla="*/ 3068344 w 4167232"/>
                <a:gd name="connsiteY3" fmla="*/ 475941 h 1630994"/>
                <a:gd name="connsiteX4" fmla="*/ 3080376 w 4167232"/>
                <a:gd name="connsiteY4" fmla="*/ 668446 h 1630994"/>
                <a:gd name="connsiteX5" fmla="*/ 2803649 w 4167232"/>
                <a:gd name="connsiteY5" fmla="*/ 848919 h 1630994"/>
                <a:gd name="connsiteX6" fmla="*/ 2514892 w 4167232"/>
                <a:gd name="connsiteY6" fmla="*/ 812825 h 1630994"/>
                <a:gd name="connsiteX7" fmla="*/ 2623176 w 4167232"/>
                <a:gd name="connsiteY7" fmla="*/ 1017362 h 1630994"/>
                <a:gd name="connsiteX8" fmla="*/ 3345070 w 4167232"/>
                <a:gd name="connsiteY8" fmla="*/ 800793 h 1630994"/>
                <a:gd name="connsiteX9" fmla="*/ 3982744 w 4167232"/>
                <a:gd name="connsiteY9" fmla="*/ 824856 h 1630994"/>
                <a:gd name="connsiteX10" fmla="*/ 4163218 w 4167232"/>
                <a:gd name="connsiteY10" fmla="*/ 1065488 h 1630994"/>
                <a:gd name="connsiteX11" fmla="*/ 4091028 w 4167232"/>
                <a:gd name="connsiteY11" fmla="*/ 1342214 h 1630994"/>
                <a:gd name="connsiteX12" fmla="*/ 3898523 w 4167232"/>
                <a:gd name="connsiteY12" fmla="*/ 1534719 h 1630994"/>
                <a:gd name="connsiteX13" fmla="*/ 3236786 w 4167232"/>
                <a:gd name="connsiteY13" fmla="*/ 1558783 h 1630994"/>
                <a:gd name="connsiteX14" fmla="*/ 2899902 w 4167232"/>
                <a:gd name="connsiteY14" fmla="*/ 1570814 h 1630994"/>
                <a:gd name="connsiteX15" fmla="*/ 2575049 w 4167232"/>
                <a:gd name="connsiteY15" fmla="*/ 1270025 h 1630994"/>
                <a:gd name="connsiteX16" fmla="*/ 2178007 w 4167232"/>
                <a:gd name="connsiteY16" fmla="*/ 1065488 h 1630994"/>
                <a:gd name="connsiteX17" fmla="*/ 1985502 w 4167232"/>
                <a:gd name="connsiteY17" fmla="*/ 1041425 h 1630994"/>
                <a:gd name="connsiteX18" fmla="*/ 1817060 w 4167232"/>
                <a:gd name="connsiteY18" fmla="*/ 1402372 h 1630994"/>
                <a:gd name="connsiteX19" fmla="*/ 1179386 w 4167232"/>
                <a:gd name="connsiteY19" fmla="*/ 1630972 h 1630994"/>
                <a:gd name="connsiteX20" fmla="*/ 132639 w 4167232"/>
                <a:gd name="connsiteY20" fmla="*/ 1390341 h 1630994"/>
                <a:gd name="connsiteX21" fmla="*/ 60449 w 4167232"/>
                <a:gd name="connsiteY21" fmla="*/ 1185804 h 1630994"/>
                <a:gd name="connsiteX22" fmla="*/ 553744 w 4167232"/>
                <a:gd name="connsiteY22" fmla="*/ 885014 h 1630994"/>
                <a:gd name="connsiteX23" fmla="*/ 1167355 w 4167232"/>
                <a:gd name="connsiteY23" fmla="*/ 824856 h 1630994"/>
                <a:gd name="connsiteX24" fmla="*/ 1672681 w 4167232"/>
                <a:gd name="connsiteY24" fmla="*/ 909077 h 1630994"/>
                <a:gd name="connsiteX25" fmla="*/ 1792997 w 4167232"/>
                <a:gd name="connsiteY25" fmla="*/ 788762 h 1630994"/>
                <a:gd name="connsiteX26" fmla="*/ 1371892 w 4167232"/>
                <a:gd name="connsiteY26" fmla="*/ 704541 h 1630994"/>
                <a:gd name="connsiteX27" fmla="*/ 1480176 w 4167232"/>
                <a:gd name="connsiteY27" fmla="*/ 463909 h 1630994"/>
                <a:gd name="connsiteX28" fmla="*/ 1985502 w 4167232"/>
                <a:gd name="connsiteY28" fmla="*/ 319530 h 1630994"/>
                <a:gd name="connsiteX29" fmla="*/ 2165976 w 4167232"/>
                <a:gd name="connsiteY29" fmla="*/ 18741 h 1630994"/>
                <a:gd name="connsiteX30" fmla="*/ 2274260 w 4167232"/>
                <a:gd name="connsiteY30" fmla="*/ 66867 h 163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167232" h="1630994">
                  <a:moveTo>
                    <a:pt x="2274260" y="66867"/>
                  </a:moveTo>
                  <a:cubicBezTo>
                    <a:pt x="2294313" y="135046"/>
                    <a:pt x="2202071" y="379688"/>
                    <a:pt x="2286292" y="427814"/>
                  </a:cubicBezTo>
                  <a:cubicBezTo>
                    <a:pt x="2370513" y="475940"/>
                    <a:pt x="2649244" y="347604"/>
                    <a:pt x="2779586" y="355625"/>
                  </a:cubicBezTo>
                  <a:cubicBezTo>
                    <a:pt x="2909928" y="363646"/>
                    <a:pt x="3018212" y="423804"/>
                    <a:pt x="3068344" y="475941"/>
                  </a:cubicBezTo>
                  <a:cubicBezTo>
                    <a:pt x="3118476" y="528078"/>
                    <a:pt x="3124492" y="606283"/>
                    <a:pt x="3080376" y="668446"/>
                  </a:cubicBezTo>
                  <a:cubicBezTo>
                    <a:pt x="3036260" y="730609"/>
                    <a:pt x="2897896" y="824856"/>
                    <a:pt x="2803649" y="848919"/>
                  </a:cubicBezTo>
                  <a:cubicBezTo>
                    <a:pt x="2709402" y="872982"/>
                    <a:pt x="2544971" y="784751"/>
                    <a:pt x="2514892" y="812825"/>
                  </a:cubicBezTo>
                  <a:cubicBezTo>
                    <a:pt x="2484813" y="840899"/>
                    <a:pt x="2484813" y="1019367"/>
                    <a:pt x="2623176" y="1017362"/>
                  </a:cubicBezTo>
                  <a:cubicBezTo>
                    <a:pt x="2761539" y="1015357"/>
                    <a:pt x="3118475" y="832877"/>
                    <a:pt x="3345070" y="800793"/>
                  </a:cubicBezTo>
                  <a:cubicBezTo>
                    <a:pt x="3571665" y="768709"/>
                    <a:pt x="3846386" y="780740"/>
                    <a:pt x="3982744" y="824856"/>
                  </a:cubicBezTo>
                  <a:cubicBezTo>
                    <a:pt x="4119102" y="868972"/>
                    <a:pt x="4145171" y="979262"/>
                    <a:pt x="4163218" y="1065488"/>
                  </a:cubicBezTo>
                  <a:cubicBezTo>
                    <a:pt x="4181265" y="1151714"/>
                    <a:pt x="4135144" y="1264009"/>
                    <a:pt x="4091028" y="1342214"/>
                  </a:cubicBezTo>
                  <a:cubicBezTo>
                    <a:pt x="4046912" y="1420419"/>
                    <a:pt x="4040897" y="1498624"/>
                    <a:pt x="3898523" y="1534719"/>
                  </a:cubicBezTo>
                  <a:cubicBezTo>
                    <a:pt x="3756149" y="1570814"/>
                    <a:pt x="3236786" y="1558783"/>
                    <a:pt x="3236786" y="1558783"/>
                  </a:cubicBezTo>
                  <a:cubicBezTo>
                    <a:pt x="3070349" y="1564799"/>
                    <a:pt x="3010192" y="1618940"/>
                    <a:pt x="2899902" y="1570814"/>
                  </a:cubicBezTo>
                  <a:cubicBezTo>
                    <a:pt x="2789613" y="1522688"/>
                    <a:pt x="2695365" y="1354246"/>
                    <a:pt x="2575049" y="1270025"/>
                  </a:cubicBezTo>
                  <a:cubicBezTo>
                    <a:pt x="2454733" y="1185804"/>
                    <a:pt x="2276265" y="1103588"/>
                    <a:pt x="2178007" y="1065488"/>
                  </a:cubicBezTo>
                  <a:cubicBezTo>
                    <a:pt x="2079749" y="1027388"/>
                    <a:pt x="2045660" y="985278"/>
                    <a:pt x="1985502" y="1041425"/>
                  </a:cubicBezTo>
                  <a:cubicBezTo>
                    <a:pt x="1925344" y="1097572"/>
                    <a:pt x="1951413" y="1304114"/>
                    <a:pt x="1817060" y="1402372"/>
                  </a:cubicBezTo>
                  <a:cubicBezTo>
                    <a:pt x="1682707" y="1500630"/>
                    <a:pt x="1460123" y="1632977"/>
                    <a:pt x="1179386" y="1630972"/>
                  </a:cubicBezTo>
                  <a:cubicBezTo>
                    <a:pt x="898649" y="1628967"/>
                    <a:pt x="319128" y="1464536"/>
                    <a:pt x="132639" y="1390341"/>
                  </a:cubicBezTo>
                  <a:cubicBezTo>
                    <a:pt x="-53850" y="1316146"/>
                    <a:pt x="-9735" y="1270025"/>
                    <a:pt x="60449" y="1185804"/>
                  </a:cubicBezTo>
                  <a:cubicBezTo>
                    <a:pt x="130633" y="1101583"/>
                    <a:pt x="369260" y="945172"/>
                    <a:pt x="553744" y="885014"/>
                  </a:cubicBezTo>
                  <a:cubicBezTo>
                    <a:pt x="738228" y="824856"/>
                    <a:pt x="980866" y="820846"/>
                    <a:pt x="1167355" y="824856"/>
                  </a:cubicBezTo>
                  <a:cubicBezTo>
                    <a:pt x="1353844" y="828866"/>
                    <a:pt x="1568407" y="915093"/>
                    <a:pt x="1672681" y="909077"/>
                  </a:cubicBezTo>
                  <a:cubicBezTo>
                    <a:pt x="1776955" y="903061"/>
                    <a:pt x="1843128" y="822851"/>
                    <a:pt x="1792997" y="788762"/>
                  </a:cubicBezTo>
                  <a:cubicBezTo>
                    <a:pt x="1742866" y="754673"/>
                    <a:pt x="1424029" y="758683"/>
                    <a:pt x="1371892" y="704541"/>
                  </a:cubicBezTo>
                  <a:cubicBezTo>
                    <a:pt x="1319755" y="650399"/>
                    <a:pt x="1377908" y="528078"/>
                    <a:pt x="1480176" y="463909"/>
                  </a:cubicBezTo>
                  <a:cubicBezTo>
                    <a:pt x="1582444" y="399740"/>
                    <a:pt x="1871202" y="393725"/>
                    <a:pt x="1985502" y="319530"/>
                  </a:cubicBezTo>
                  <a:cubicBezTo>
                    <a:pt x="2099802" y="245335"/>
                    <a:pt x="2117850" y="54836"/>
                    <a:pt x="2165976" y="18741"/>
                  </a:cubicBezTo>
                  <a:cubicBezTo>
                    <a:pt x="2214102" y="-17354"/>
                    <a:pt x="2254207" y="-1312"/>
                    <a:pt x="2274260" y="66867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chemeClr val="bg1"/>
                </a:gs>
                <a:gs pos="100000">
                  <a:srgbClr val="FFC0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7805132" y="5317217"/>
              <a:ext cx="1446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More objects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9162876" y="5776204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Sensitivity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6465811" y="5892155"/>
              <a:ext cx="1772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Longer baselines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10949030" y="3057183"/>
            <a:ext cx="1242976" cy="1113819"/>
            <a:chOff x="10841782" y="3058092"/>
            <a:chExt cx="1242976" cy="1113819"/>
          </a:xfrm>
        </p:grpSpPr>
        <p:sp>
          <p:nvSpPr>
            <p:cNvPr id="85" name="Forme libre 84"/>
            <p:cNvSpPr/>
            <p:nvPr/>
          </p:nvSpPr>
          <p:spPr>
            <a:xfrm>
              <a:off x="10841782" y="3058092"/>
              <a:ext cx="1242976" cy="1113819"/>
            </a:xfrm>
            <a:custGeom>
              <a:avLst/>
              <a:gdLst>
                <a:gd name="connsiteX0" fmla="*/ 533128 w 1026475"/>
                <a:gd name="connsiteY0" fmla="*/ 42405 h 1113819"/>
                <a:gd name="connsiteX1" fmla="*/ 472970 w 1026475"/>
                <a:gd name="connsiteY1" fmla="*/ 559762 h 1113819"/>
                <a:gd name="connsiteX2" fmla="*/ 882043 w 1026475"/>
                <a:gd name="connsiteY2" fmla="*/ 583826 h 1113819"/>
                <a:gd name="connsiteX3" fmla="*/ 1026422 w 1026475"/>
                <a:gd name="connsiteY3" fmla="*/ 716173 h 1113819"/>
                <a:gd name="connsiteX4" fmla="*/ 870012 w 1026475"/>
                <a:gd name="connsiteY4" fmla="*/ 992899 h 1113819"/>
                <a:gd name="connsiteX5" fmla="*/ 448907 w 1026475"/>
                <a:gd name="connsiteY5" fmla="*/ 1101184 h 1113819"/>
                <a:gd name="connsiteX6" fmla="*/ 3738 w 1026475"/>
                <a:gd name="connsiteY6" fmla="*/ 716173 h 1113819"/>
                <a:gd name="connsiteX7" fmla="*/ 244370 w 1026475"/>
                <a:gd name="connsiteY7" fmla="*/ 595857 h 1113819"/>
                <a:gd name="connsiteX8" fmla="*/ 400780 w 1026475"/>
                <a:gd name="connsiteY8" fmla="*/ 90531 h 1113819"/>
                <a:gd name="connsiteX9" fmla="*/ 533128 w 1026475"/>
                <a:gd name="connsiteY9" fmla="*/ 42405 h 111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6475" h="1113819">
                  <a:moveTo>
                    <a:pt x="533128" y="42405"/>
                  </a:moveTo>
                  <a:cubicBezTo>
                    <a:pt x="545160" y="120610"/>
                    <a:pt x="414818" y="469525"/>
                    <a:pt x="472970" y="559762"/>
                  </a:cubicBezTo>
                  <a:cubicBezTo>
                    <a:pt x="531122" y="649999"/>
                    <a:pt x="789801" y="557758"/>
                    <a:pt x="882043" y="583826"/>
                  </a:cubicBezTo>
                  <a:cubicBezTo>
                    <a:pt x="974285" y="609895"/>
                    <a:pt x="1028427" y="647994"/>
                    <a:pt x="1026422" y="716173"/>
                  </a:cubicBezTo>
                  <a:cubicBezTo>
                    <a:pt x="1024417" y="784352"/>
                    <a:pt x="966264" y="928731"/>
                    <a:pt x="870012" y="992899"/>
                  </a:cubicBezTo>
                  <a:cubicBezTo>
                    <a:pt x="773760" y="1057067"/>
                    <a:pt x="593286" y="1147305"/>
                    <a:pt x="448907" y="1101184"/>
                  </a:cubicBezTo>
                  <a:cubicBezTo>
                    <a:pt x="304528" y="1055063"/>
                    <a:pt x="37827" y="800394"/>
                    <a:pt x="3738" y="716173"/>
                  </a:cubicBezTo>
                  <a:cubicBezTo>
                    <a:pt x="-30352" y="631952"/>
                    <a:pt x="178196" y="700131"/>
                    <a:pt x="244370" y="595857"/>
                  </a:cubicBezTo>
                  <a:cubicBezTo>
                    <a:pt x="310544" y="491583"/>
                    <a:pt x="352654" y="178763"/>
                    <a:pt x="400780" y="90531"/>
                  </a:cubicBezTo>
                  <a:cubicBezTo>
                    <a:pt x="448906" y="2299"/>
                    <a:pt x="521096" y="-35800"/>
                    <a:pt x="533128" y="42405"/>
                  </a:cubicBezTo>
                  <a:close/>
                </a:path>
              </a:pathLst>
            </a:custGeom>
            <a:gradFill>
              <a:gsLst>
                <a:gs pos="100000">
                  <a:schemeClr val="accent5">
                    <a:lumMod val="75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0958551" y="3626637"/>
              <a:ext cx="1076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Diameter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f) Conclusions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GB" dirty="0" smtClean="0"/>
              <a:t>A little summary: B[e] as seen by interferometry</a:t>
            </a:r>
            <a:endParaRPr lang="en-GB" dirty="0"/>
          </a:p>
        </p:txBody>
      </p:sp>
      <p:grpSp>
        <p:nvGrpSpPr>
          <p:cNvPr id="88" name="Groupe 87"/>
          <p:cNvGrpSpPr/>
          <p:nvPr/>
        </p:nvGrpSpPr>
        <p:grpSpPr>
          <a:xfrm>
            <a:off x="7136040" y="1340134"/>
            <a:ext cx="2873459" cy="3821413"/>
            <a:chOff x="7136040" y="1340134"/>
            <a:chExt cx="2873459" cy="3821413"/>
          </a:xfrm>
        </p:grpSpPr>
        <p:sp>
          <p:nvSpPr>
            <p:cNvPr id="60" name="Forme libre 59"/>
            <p:cNvSpPr/>
            <p:nvPr/>
          </p:nvSpPr>
          <p:spPr>
            <a:xfrm>
              <a:off x="8382213" y="1942883"/>
              <a:ext cx="1001441" cy="1533781"/>
            </a:xfrm>
            <a:custGeom>
              <a:avLst/>
              <a:gdLst>
                <a:gd name="connsiteX0" fmla="*/ 364744 w 888964"/>
                <a:gd name="connsiteY0" fmla="*/ 228 h 1575903"/>
                <a:gd name="connsiteX1" fmla="*/ 412870 w 888964"/>
                <a:gd name="connsiteY1" fmla="*/ 216797 h 1575903"/>
                <a:gd name="connsiteX2" fmla="*/ 629439 w 888964"/>
                <a:gd name="connsiteY2" fmla="*/ 325081 h 1575903"/>
                <a:gd name="connsiteX3" fmla="*/ 725691 w 888964"/>
                <a:gd name="connsiteY3" fmla="*/ 481492 h 1575903"/>
                <a:gd name="connsiteX4" fmla="*/ 617407 w 888964"/>
                <a:gd name="connsiteY4" fmla="*/ 613839 h 1575903"/>
                <a:gd name="connsiteX5" fmla="*/ 629439 w 888964"/>
                <a:gd name="connsiteY5" fmla="*/ 830407 h 1575903"/>
                <a:gd name="connsiteX6" fmla="*/ 797881 w 888964"/>
                <a:gd name="connsiteY6" fmla="*/ 842439 h 1575903"/>
                <a:gd name="connsiteX7" fmla="*/ 833975 w 888964"/>
                <a:gd name="connsiteY7" fmla="*/ 986818 h 1575903"/>
                <a:gd name="connsiteX8" fmla="*/ 870070 w 888964"/>
                <a:gd name="connsiteY8" fmla="*/ 1155260 h 1575903"/>
                <a:gd name="connsiteX9" fmla="*/ 509123 w 888964"/>
                <a:gd name="connsiteY9" fmla="*/ 1287607 h 1575903"/>
                <a:gd name="connsiteX10" fmla="*/ 220365 w 888964"/>
                <a:gd name="connsiteY10" fmla="*/ 1407923 h 1575903"/>
                <a:gd name="connsiteX11" fmla="*/ 220365 w 888964"/>
                <a:gd name="connsiteY11" fmla="*/ 1552302 h 1575903"/>
                <a:gd name="connsiteX12" fmla="*/ 27860 w 888964"/>
                <a:gd name="connsiteY12" fmla="*/ 1552302 h 1575903"/>
                <a:gd name="connsiteX13" fmla="*/ 39891 w 888964"/>
                <a:gd name="connsiteY13" fmla="*/ 1323702 h 1575903"/>
                <a:gd name="connsiteX14" fmla="*/ 388807 w 888964"/>
                <a:gd name="connsiteY14" fmla="*/ 1155260 h 1575903"/>
                <a:gd name="connsiteX15" fmla="*/ 316618 w 888964"/>
                <a:gd name="connsiteY15" fmla="*/ 890565 h 1575903"/>
                <a:gd name="connsiteX16" fmla="*/ 460997 w 888964"/>
                <a:gd name="connsiteY16" fmla="*/ 710092 h 1575903"/>
                <a:gd name="connsiteX17" fmla="*/ 244428 w 888964"/>
                <a:gd name="connsiteY17" fmla="*/ 421334 h 1575903"/>
                <a:gd name="connsiteX18" fmla="*/ 256460 w 888964"/>
                <a:gd name="connsiteY18" fmla="*/ 180702 h 1575903"/>
                <a:gd name="connsiteX19" fmla="*/ 364744 w 888964"/>
                <a:gd name="connsiteY19" fmla="*/ 228 h 157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8964" h="1575903">
                  <a:moveTo>
                    <a:pt x="364744" y="228"/>
                  </a:moveTo>
                  <a:cubicBezTo>
                    <a:pt x="390812" y="6244"/>
                    <a:pt x="368754" y="162655"/>
                    <a:pt x="412870" y="216797"/>
                  </a:cubicBezTo>
                  <a:cubicBezTo>
                    <a:pt x="456986" y="270939"/>
                    <a:pt x="577302" y="280965"/>
                    <a:pt x="629439" y="325081"/>
                  </a:cubicBezTo>
                  <a:cubicBezTo>
                    <a:pt x="681576" y="369197"/>
                    <a:pt x="727696" y="433366"/>
                    <a:pt x="725691" y="481492"/>
                  </a:cubicBezTo>
                  <a:cubicBezTo>
                    <a:pt x="723686" y="529618"/>
                    <a:pt x="633449" y="555687"/>
                    <a:pt x="617407" y="613839"/>
                  </a:cubicBezTo>
                  <a:cubicBezTo>
                    <a:pt x="601365" y="671991"/>
                    <a:pt x="599360" y="792307"/>
                    <a:pt x="629439" y="830407"/>
                  </a:cubicBezTo>
                  <a:cubicBezTo>
                    <a:pt x="659518" y="868507"/>
                    <a:pt x="763792" y="816371"/>
                    <a:pt x="797881" y="842439"/>
                  </a:cubicBezTo>
                  <a:cubicBezTo>
                    <a:pt x="831970" y="868508"/>
                    <a:pt x="821944" y="934681"/>
                    <a:pt x="833975" y="986818"/>
                  </a:cubicBezTo>
                  <a:cubicBezTo>
                    <a:pt x="846006" y="1038955"/>
                    <a:pt x="924212" y="1105129"/>
                    <a:pt x="870070" y="1155260"/>
                  </a:cubicBezTo>
                  <a:cubicBezTo>
                    <a:pt x="815928" y="1205391"/>
                    <a:pt x="617407" y="1245497"/>
                    <a:pt x="509123" y="1287607"/>
                  </a:cubicBezTo>
                  <a:cubicBezTo>
                    <a:pt x="400839" y="1329717"/>
                    <a:pt x="268491" y="1363807"/>
                    <a:pt x="220365" y="1407923"/>
                  </a:cubicBezTo>
                  <a:cubicBezTo>
                    <a:pt x="172239" y="1452039"/>
                    <a:pt x="252449" y="1528239"/>
                    <a:pt x="220365" y="1552302"/>
                  </a:cubicBezTo>
                  <a:cubicBezTo>
                    <a:pt x="188281" y="1576365"/>
                    <a:pt x="57939" y="1590402"/>
                    <a:pt x="27860" y="1552302"/>
                  </a:cubicBezTo>
                  <a:cubicBezTo>
                    <a:pt x="-2219" y="1514202"/>
                    <a:pt x="-20267" y="1389876"/>
                    <a:pt x="39891" y="1323702"/>
                  </a:cubicBezTo>
                  <a:cubicBezTo>
                    <a:pt x="100049" y="1257528"/>
                    <a:pt x="342686" y="1227450"/>
                    <a:pt x="388807" y="1155260"/>
                  </a:cubicBezTo>
                  <a:cubicBezTo>
                    <a:pt x="434928" y="1083071"/>
                    <a:pt x="304586" y="964760"/>
                    <a:pt x="316618" y="890565"/>
                  </a:cubicBezTo>
                  <a:cubicBezTo>
                    <a:pt x="328650" y="816370"/>
                    <a:pt x="473029" y="788297"/>
                    <a:pt x="460997" y="710092"/>
                  </a:cubicBezTo>
                  <a:cubicBezTo>
                    <a:pt x="448965" y="631887"/>
                    <a:pt x="278517" y="509565"/>
                    <a:pt x="244428" y="421334"/>
                  </a:cubicBezTo>
                  <a:cubicBezTo>
                    <a:pt x="210339" y="333103"/>
                    <a:pt x="242423" y="252892"/>
                    <a:pt x="256460" y="180702"/>
                  </a:cubicBezTo>
                  <a:cubicBezTo>
                    <a:pt x="270497" y="108513"/>
                    <a:pt x="338676" y="-5788"/>
                    <a:pt x="364744" y="22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7136040" y="1887265"/>
              <a:ext cx="2873459" cy="3274282"/>
            </a:xfrm>
            <a:custGeom>
              <a:avLst/>
              <a:gdLst>
                <a:gd name="connsiteX0" fmla="*/ 925118 w 2873459"/>
                <a:gd name="connsiteY0" fmla="*/ 73882 h 3418430"/>
                <a:gd name="connsiteX1" fmla="*/ 756676 w 2873459"/>
                <a:gd name="connsiteY1" fmla="*/ 314514 h 3418430"/>
                <a:gd name="connsiteX2" fmla="*/ 804802 w 2873459"/>
                <a:gd name="connsiteY2" fmla="*/ 494988 h 3418430"/>
                <a:gd name="connsiteX3" fmla="*/ 816834 w 2873459"/>
                <a:gd name="connsiteY3" fmla="*/ 615303 h 3418430"/>
                <a:gd name="connsiteX4" fmla="*/ 732613 w 2873459"/>
                <a:gd name="connsiteY4" fmla="*/ 795777 h 3418430"/>
                <a:gd name="connsiteX5" fmla="*/ 816834 w 2873459"/>
                <a:gd name="connsiteY5" fmla="*/ 940156 h 3418430"/>
                <a:gd name="connsiteX6" fmla="*/ 876992 w 2873459"/>
                <a:gd name="connsiteY6" fmla="*/ 1084535 h 3418430"/>
                <a:gd name="connsiteX7" fmla="*/ 780739 w 2873459"/>
                <a:gd name="connsiteY7" fmla="*/ 1289072 h 3418430"/>
                <a:gd name="connsiteX8" fmla="*/ 901055 w 2873459"/>
                <a:gd name="connsiteY8" fmla="*/ 1505640 h 3418430"/>
                <a:gd name="connsiteX9" fmla="*/ 1382318 w 2873459"/>
                <a:gd name="connsiteY9" fmla="*/ 1589861 h 3418430"/>
                <a:gd name="connsiteX10" fmla="*/ 1598886 w 2873459"/>
                <a:gd name="connsiteY10" fmla="*/ 1710177 h 3418430"/>
                <a:gd name="connsiteX11" fmla="*/ 1586855 w 2873459"/>
                <a:gd name="connsiteY11" fmla="*/ 1914714 h 3418430"/>
                <a:gd name="connsiteX12" fmla="*/ 1430444 w 2873459"/>
                <a:gd name="connsiteY12" fmla="*/ 2035030 h 3418430"/>
                <a:gd name="connsiteX13" fmla="*/ 1707171 w 2873459"/>
                <a:gd name="connsiteY13" fmla="*/ 2143314 h 3418430"/>
                <a:gd name="connsiteX14" fmla="*/ 2356876 w 2873459"/>
                <a:gd name="connsiteY14" fmla="*/ 2143314 h 3418430"/>
                <a:gd name="connsiteX15" fmla="*/ 2392971 w 2873459"/>
                <a:gd name="connsiteY15" fmla="*/ 2335819 h 3418430"/>
                <a:gd name="connsiteX16" fmla="*/ 2044055 w 2873459"/>
                <a:gd name="connsiteY16" fmla="*/ 2624577 h 3418430"/>
                <a:gd name="connsiteX17" fmla="*/ 2513286 w 2873459"/>
                <a:gd name="connsiteY17" fmla="*/ 2708798 h 3418430"/>
                <a:gd name="connsiteX18" fmla="*/ 2753918 w 2873459"/>
                <a:gd name="connsiteY18" fmla="*/ 2780988 h 3418430"/>
                <a:gd name="connsiteX19" fmla="*/ 2802044 w 2873459"/>
                <a:gd name="connsiteY19" fmla="*/ 3045682 h 3418430"/>
                <a:gd name="connsiteX20" fmla="*/ 1767328 w 2873459"/>
                <a:gd name="connsiteY20" fmla="*/ 3346472 h 3418430"/>
                <a:gd name="connsiteX21" fmla="*/ 335571 w 2873459"/>
                <a:gd name="connsiteY21" fmla="*/ 3406630 h 3418430"/>
                <a:gd name="connsiteX22" fmla="*/ 22749 w 2873459"/>
                <a:gd name="connsiteY22" fmla="*/ 3165998 h 3418430"/>
                <a:gd name="connsiteX23" fmla="*/ 58844 w 2873459"/>
                <a:gd name="connsiteY23" fmla="*/ 2889272 h 3418430"/>
                <a:gd name="connsiteX24" fmla="*/ 335571 w 2873459"/>
                <a:gd name="connsiteY24" fmla="*/ 2588482 h 3418430"/>
                <a:gd name="connsiteX25" fmla="*/ 263381 w 2873459"/>
                <a:gd name="connsiteY25" fmla="*/ 2287693 h 3418430"/>
                <a:gd name="connsiteX26" fmla="*/ 600265 w 2873459"/>
                <a:gd name="connsiteY26" fmla="*/ 2083156 h 3418430"/>
                <a:gd name="connsiteX27" fmla="*/ 1069497 w 2873459"/>
                <a:gd name="connsiteY27" fmla="*/ 1986903 h 3418430"/>
                <a:gd name="connsiteX28" fmla="*/ 840897 w 2873459"/>
                <a:gd name="connsiteY28" fmla="*/ 1806430 h 3418430"/>
                <a:gd name="connsiteX29" fmla="*/ 732613 w 2873459"/>
                <a:gd name="connsiteY29" fmla="*/ 1625956 h 3418430"/>
                <a:gd name="connsiteX30" fmla="*/ 407760 w 2873459"/>
                <a:gd name="connsiteY30" fmla="*/ 1289072 h 3418430"/>
                <a:gd name="connsiteX31" fmla="*/ 179160 w 2873459"/>
                <a:gd name="connsiteY31" fmla="*/ 1120630 h 3418430"/>
                <a:gd name="connsiteX32" fmla="*/ 275413 w 2873459"/>
                <a:gd name="connsiteY32" fmla="*/ 867967 h 3418430"/>
                <a:gd name="connsiteX33" fmla="*/ 455886 w 2873459"/>
                <a:gd name="connsiteY33" fmla="*/ 795777 h 3418430"/>
                <a:gd name="connsiteX34" fmla="*/ 323539 w 2873459"/>
                <a:gd name="connsiteY34" fmla="*/ 507019 h 3418430"/>
                <a:gd name="connsiteX35" fmla="*/ 491981 w 2873459"/>
                <a:gd name="connsiteY35" fmla="*/ 302482 h 3418430"/>
                <a:gd name="connsiteX36" fmla="*/ 840897 w 2873459"/>
                <a:gd name="connsiteY36" fmla="*/ 13724 h 3418430"/>
                <a:gd name="connsiteX37" fmla="*/ 925118 w 2873459"/>
                <a:gd name="connsiteY37" fmla="*/ 73882 h 34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73459" h="3418430">
                  <a:moveTo>
                    <a:pt x="925118" y="73882"/>
                  </a:moveTo>
                  <a:cubicBezTo>
                    <a:pt x="911081" y="124014"/>
                    <a:pt x="776729" y="244330"/>
                    <a:pt x="756676" y="314514"/>
                  </a:cubicBezTo>
                  <a:cubicBezTo>
                    <a:pt x="736623" y="384698"/>
                    <a:pt x="794776" y="444856"/>
                    <a:pt x="804802" y="494988"/>
                  </a:cubicBezTo>
                  <a:cubicBezTo>
                    <a:pt x="814828" y="545120"/>
                    <a:pt x="828865" y="565172"/>
                    <a:pt x="816834" y="615303"/>
                  </a:cubicBezTo>
                  <a:cubicBezTo>
                    <a:pt x="804802" y="665435"/>
                    <a:pt x="732613" y="741635"/>
                    <a:pt x="732613" y="795777"/>
                  </a:cubicBezTo>
                  <a:cubicBezTo>
                    <a:pt x="732613" y="849919"/>
                    <a:pt x="792771" y="892030"/>
                    <a:pt x="816834" y="940156"/>
                  </a:cubicBezTo>
                  <a:cubicBezTo>
                    <a:pt x="840897" y="988282"/>
                    <a:pt x="883008" y="1026382"/>
                    <a:pt x="876992" y="1084535"/>
                  </a:cubicBezTo>
                  <a:cubicBezTo>
                    <a:pt x="870976" y="1142688"/>
                    <a:pt x="776729" y="1218888"/>
                    <a:pt x="780739" y="1289072"/>
                  </a:cubicBezTo>
                  <a:cubicBezTo>
                    <a:pt x="784749" y="1359256"/>
                    <a:pt x="800792" y="1455509"/>
                    <a:pt x="901055" y="1505640"/>
                  </a:cubicBezTo>
                  <a:cubicBezTo>
                    <a:pt x="1001318" y="1555771"/>
                    <a:pt x="1266013" y="1555772"/>
                    <a:pt x="1382318" y="1589861"/>
                  </a:cubicBezTo>
                  <a:cubicBezTo>
                    <a:pt x="1498623" y="1623950"/>
                    <a:pt x="1564797" y="1656035"/>
                    <a:pt x="1598886" y="1710177"/>
                  </a:cubicBezTo>
                  <a:cubicBezTo>
                    <a:pt x="1632975" y="1764319"/>
                    <a:pt x="1614929" y="1860572"/>
                    <a:pt x="1586855" y="1914714"/>
                  </a:cubicBezTo>
                  <a:cubicBezTo>
                    <a:pt x="1558781" y="1968856"/>
                    <a:pt x="1410391" y="1996930"/>
                    <a:pt x="1430444" y="2035030"/>
                  </a:cubicBezTo>
                  <a:cubicBezTo>
                    <a:pt x="1450497" y="2073130"/>
                    <a:pt x="1552766" y="2125267"/>
                    <a:pt x="1707171" y="2143314"/>
                  </a:cubicBezTo>
                  <a:cubicBezTo>
                    <a:pt x="1861576" y="2161361"/>
                    <a:pt x="2242576" y="2111230"/>
                    <a:pt x="2356876" y="2143314"/>
                  </a:cubicBezTo>
                  <a:cubicBezTo>
                    <a:pt x="2471176" y="2175398"/>
                    <a:pt x="2445108" y="2255609"/>
                    <a:pt x="2392971" y="2335819"/>
                  </a:cubicBezTo>
                  <a:cubicBezTo>
                    <a:pt x="2340834" y="2416029"/>
                    <a:pt x="2024003" y="2562414"/>
                    <a:pt x="2044055" y="2624577"/>
                  </a:cubicBezTo>
                  <a:cubicBezTo>
                    <a:pt x="2064108" y="2686740"/>
                    <a:pt x="2394976" y="2682730"/>
                    <a:pt x="2513286" y="2708798"/>
                  </a:cubicBezTo>
                  <a:cubicBezTo>
                    <a:pt x="2631596" y="2734866"/>
                    <a:pt x="2705792" y="2724841"/>
                    <a:pt x="2753918" y="2780988"/>
                  </a:cubicBezTo>
                  <a:cubicBezTo>
                    <a:pt x="2802044" y="2837135"/>
                    <a:pt x="2966476" y="2951435"/>
                    <a:pt x="2802044" y="3045682"/>
                  </a:cubicBezTo>
                  <a:cubicBezTo>
                    <a:pt x="2637612" y="3139929"/>
                    <a:pt x="2178407" y="3286314"/>
                    <a:pt x="1767328" y="3346472"/>
                  </a:cubicBezTo>
                  <a:cubicBezTo>
                    <a:pt x="1356249" y="3406630"/>
                    <a:pt x="626334" y="3436709"/>
                    <a:pt x="335571" y="3406630"/>
                  </a:cubicBezTo>
                  <a:cubicBezTo>
                    <a:pt x="44808" y="3376551"/>
                    <a:pt x="68870" y="3252224"/>
                    <a:pt x="22749" y="3165998"/>
                  </a:cubicBezTo>
                  <a:cubicBezTo>
                    <a:pt x="-23372" y="3079772"/>
                    <a:pt x="6707" y="2985525"/>
                    <a:pt x="58844" y="2889272"/>
                  </a:cubicBezTo>
                  <a:cubicBezTo>
                    <a:pt x="110981" y="2793019"/>
                    <a:pt x="301482" y="2688745"/>
                    <a:pt x="335571" y="2588482"/>
                  </a:cubicBezTo>
                  <a:cubicBezTo>
                    <a:pt x="369660" y="2488219"/>
                    <a:pt x="219265" y="2371914"/>
                    <a:pt x="263381" y="2287693"/>
                  </a:cubicBezTo>
                  <a:cubicBezTo>
                    <a:pt x="307497" y="2203472"/>
                    <a:pt x="465912" y="2133288"/>
                    <a:pt x="600265" y="2083156"/>
                  </a:cubicBezTo>
                  <a:cubicBezTo>
                    <a:pt x="734618" y="2033024"/>
                    <a:pt x="1029392" y="2033024"/>
                    <a:pt x="1069497" y="1986903"/>
                  </a:cubicBezTo>
                  <a:cubicBezTo>
                    <a:pt x="1109602" y="1940782"/>
                    <a:pt x="897044" y="1866588"/>
                    <a:pt x="840897" y="1806430"/>
                  </a:cubicBezTo>
                  <a:cubicBezTo>
                    <a:pt x="784750" y="1746272"/>
                    <a:pt x="804802" y="1712182"/>
                    <a:pt x="732613" y="1625956"/>
                  </a:cubicBezTo>
                  <a:cubicBezTo>
                    <a:pt x="660424" y="1539730"/>
                    <a:pt x="500002" y="1373293"/>
                    <a:pt x="407760" y="1289072"/>
                  </a:cubicBezTo>
                  <a:cubicBezTo>
                    <a:pt x="315518" y="1204851"/>
                    <a:pt x="201218" y="1190814"/>
                    <a:pt x="179160" y="1120630"/>
                  </a:cubicBezTo>
                  <a:cubicBezTo>
                    <a:pt x="157102" y="1050446"/>
                    <a:pt x="229292" y="922109"/>
                    <a:pt x="275413" y="867967"/>
                  </a:cubicBezTo>
                  <a:cubicBezTo>
                    <a:pt x="321534" y="813825"/>
                    <a:pt x="447865" y="855935"/>
                    <a:pt x="455886" y="795777"/>
                  </a:cubicBezTo>
                  <a:cubicBezTo>
                    <a:pt x="463907" y="735619"/>
                    <a:pt x="317523" y="589235"/>
                    <a:pt x="323539" y="507019"/>
                  </a:cubicBezTo>
                  <a:cubicBezTo>
                    <a:pt x="329555" y="424803"/>
                    <a:pt x="405755" y="384698"/>
                    <a:pt x="491981" y="302482"/>
                  </a:cubicBezTo>
                  <a:cubicBezTo>
                    <a:pt x="578207" y="220266"/>
                    <a:pt x="770713" y="51824"/>
                    <a:pt x="840897" y="13724"/>
                  </a:cubicBezTo>
                  <a:cubicBezTo>
                    <a:pt x="911081" y="-24376"/>
                    <a:pt x="939155" y="23750"/>
                    <a:pt x="925118" y="7388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351984" y="1340134"/>
              <a:ext cx="1831759" cy="6662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Near-IR Lines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7487727" y="2241672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Brγ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8641664" y="2102762"/>
              <a:ext cx="458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7374890" y="4528732"/>
              <a:ext cx="2381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expansion detected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7493328" y="3927998"/>
              <a:ext cx="1920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Keplerian</a:t>
              </a: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rotation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376805" y="267878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</a:t>
              </a:r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GB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</a:t>
              </a:r>
              <a:endPara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8719368" y="2664194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≈ </a:t>
              </a:r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GB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</a:t>
              </a:r>
              <a:endPara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8030664" y="3392821"/>
              <a:ext cx="67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Disks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426493" y="4414390"/>
            <a:ext cx="2168406" cy="1672515"/>
            <a:chOff x="426493" y="4414390"/>
            <a:chExt cx="2168406" cy="1672515"/>
          </a:xfrm>
        </p:grpSpPr>
        <p:sp>
          <p:nvSpPr>
            <p:cNvPr id="79" name="Forme libre 78"/>
            <p:cNvSpPr/>
            <p:nvPr/>
          </p:nvSpPr>
          <p:spPr>
            <a:xfrm>
              <a:off x="426493" y="4414390"/>
              <a:ext cx="2168406" cy="1672515"/>
            </a:xfrm>
            <a:custGeom>
              <a:avLst/>
              <a:gdLst>
                <a:gd name="connsiteX0" fmla="*/ 1811381 w 2168406"/>
                <a:gd name="connsiteY0" fmla="*/ 410273 h 1672515"/>
                <a:gd name="connsiteX1" fmla="*/ 1594812 w 2168406"/>
                <a:gd name="connsiteY1" fmla="*/ 771221 h 1672515"/>
                <a:gd name="connsiteX2" fmla="*/ 1558718 w 2168406"/>
                <a:gd name="connsiteY2" fmla="*/ 1059978 h 1672515"/>
                <a:gd name="connsiteX3" fmla="*/ 2015918 w 2168406"/>
                <a:gd name="connsiteY3" fmla="*/ 1180294 h 1672515"/>
                <a:gd name="connsiteX4" fmla="*/ 2160296 w 2168406"/>
                <a:gd name="connsiteY4" fmla="*/ 1432957 h 1672515"/>
                <a:gd name="connsiteX5" fmla="*/ 1811381 w 2168406"/>
                <a:gd name="connsiteY5" fmla="*/ 1661557 h 1672515"/>
                <a:gd name="connsiteX6" fmla="*/ 752602 w 2168406"/>
                <a:gd name="connsiteY6" fmla="*/ 1637494 h 1672515"/>
                <a:gd name="connsiteX7" fmla="*/ 138991 w 2168406"/>
                <a:gd name="connsiteY7" fmla="*/ 1649526 h 1672515"/>
                <a:gd name="connsiteX8" fmla="*/ 6644 w 2168406"/>
                <a:gd name="connsiteY8" fmla="*/ 1372799 h 1672515"/>
                <a:gd name="connsiteX9" fmla="*/ 271339 w 2168406"/>
                <a:gd name="connsiteY9" fmla="*/ 1120136 h 1672515"/>
                <a:gd name="connsiteX10" fmla="*/ 548065 w 2168406"/>
                <a:gd name="connsiteY10" fmla="*/ 819347 h 1672515"/>
                <a:gd name="connsiteX11" fmla="*/ 427749 w 2168406"/>
                <a:gd name="connsiteY11" fmla="*/ 338084 h 1672515"/>
                <a:gd name="connsiteX12" fmla="*/ 343528 w 2168406"/>
                <a:gd name="connsiteY12" fmla="*/ 85421 h 1672515"/>
                <a:gd name="connsiteX13" fmla="*/ 596191 w 2168406"/>
                <a:gd name="connsiteY13" fmla="*/ 25263 h 1672515"/>
                <a:gd name="connsiteX14" fmla="*/ 740570 w 2168406"/>
                <a:gd name="connsiteY14" fmla="*/ 470431 h 1672515"/>
                <a:gd name="connsiteX15" fmla="*/ 848854 w 2168406"/>
                <a:gd name="connsiteY15" fmla="*/ 987789 h 1672515"/>
                <a:gd name="connsiteX16" fmla="*/ 1101518 w 2168406"/>
                <a:gd name="connsiteY16" fmla="*/ 1168263 h 1672515"/>
                <a:gd name="connsiteX17" fmla="*/ 1330118 w 2168406"/>
                <a:gd name="connsiteY17" fmla="*/ 927631 h 1672515"/>
                <a:gd name="connsiteX18" fmla="*/ 1522623 w 2168406"/>
                <a:gd name="connsiteY18" fmla="*/ 434336 h 1672515"/>
                <a:gd name="connsiteX19" fmla="*/ 1739191 w 2168406"/>
                <a:gd name="connsiteY19" fmla="*/ 314021 h 1672515"/>
                <a:gd name="connsiteX20" fmla="*/ 1811381 w 2168406"/>
                <a:gd name="connsiteY20" fmla="*/ 410273 h 167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68406" h="1672515">
                  <a:moveTo>
                    <a:pt x="1811381" y="410273"/>
                  </a:moveTo>
                  <a:cubicBezTo>
                    <a:pt x="1787318" y="486473"/>
                    <a:pt x="1636922" y="662937"/>
                    <a:pt x="1594812" y="771221"/>
                  </a:cubicBezTo>
                  <a:cubicBezTo>
                    <a:pt x="1552702" y="879505"/>
                    <a:pt x="1488534" y="991799"/>
                    <a:pt x="1558718" y="1059978"/>
                  </a:cubicBezTo>
                  <a:cubicBezTo>
                    <a:pt x="1628902" y="1128157"/>
                    <a:pt x="1915655" y="1118131"/>
                    <a:pt x="2015918" y="1180294"/>
                  </a:cubicBezTo>
                  <a:cubicBezTo>
                    <a:pt x="2116181" y="1242457"/>
                    <a:pt x="2194386" y="1352747"/>
                    <a:pt x="2160296" y="1432957"/>
                  </a:cubicBezTo>
                  <a:cubicBezTo>
                    <a:pt x="2126207" y="1513168"/>
                    <a:pt x="2045997" y="1627468"/>
                    <a:pt x="1811381" y="1661557"/>
                  </a:cubicBezTo>
                  <a:cubicBezTo>
                    <a:pt x="1576765" y="1695647"/>
                    <a:pt x="1031334" y="1639499"/>
                    <a:pt x="752602" y="1637494"/>
                  </a:cubicBezTo>
                  <a:cubicBezTo>
                    <a:pt x="473870" y="1635489"/>
                    <a:pt x="263317" y="1693642"/>
                    <a:pt x="138991" y="1649526"/>
                  </a:cubicBezTo>
                  <a:cubicBezTo>
                    <a:pt x="14665" y="1605410"/>
                    <a:pt x="-15414" y="1461031"/>
                    <a:pt x="6644" y="1372799"/>
                  </a:cubicBezTo>
                  <a:cubicBezTo>
                    <a:pt x="28702" y="1284567"/>
                    <a:pt x="181102" y="1212378"/>
                    <a:pt x="271339" y="1120136"/>
                  </a:cubicBezTo>
                  <a:cubicBezTo>
                    <a:pt x="361576" y="1027894"/>
                    <a:pt x="521997" y="949689"/>
                    <a:pt x="548065" y="819347"/>
                  </a:cubicBezTo>
                  <a:cubicBezTo>
                    <a:pt x="574133" y="689005"/>
                    <a:pt x="461838" y="460405"/>
                    <a:pt x="427749" y="338084"/>
                  </a:cubicBezTo>
                  <a:cubicBezTo>
                    <a:pt x="393660" y="215763"/>
                    <a:pt x="315454" y="137558"/>
                    <a:pt x="343528" y="85421"/>
                  </a:cubicBezTo>
                  <a:cubicBezTo>
                    <a:pt x="371602" y="33284"/>
                    <a:pt x="530017" y="-38905"/>
                    <a:pt x="596191" y="25263"/>
                  </a:cubicBezTo>
                  <a:cubicBezTo>
                    <a:pt x="662365" y="89431"/>
                    <a:pt x="698460" y="310010"/>
                    <a:pt x="740570" y="470431"/>
                  </a:cubicBezTo>
                  <a:cubicBezTo>
                    <a:pt x="782680" y="630852"/>
                    <a:pt x="788696" y="871484"/>
                    <a:pt x="848854" y="987789"/>
                  </a:cubicBezTo>
                  <a:cubicBezTo>
                    <a:pt x="909012" y="1104094"/>
                    <a:pt x="1021307" y="1178289"/>
                    <a:pt x="1101518" y="1168263"/>
                  </a:cubicBezTo>
                  <a:cubicBezTo>
                    <a:pt x="1181729" y="1158237"/>
                    <a:pt x="1259934" y="1049952"/>
                    <a:pt x="1330118" y="927631"/>
                  </a:cubicBezTo>
                  <a:cubicBezTo>
                    <a:pt x="1400302" y="805310"/>
                    <a:pt x="1454444" y="536604"/>
                    <a:pt x="1522623" y="434336"/>
                  </a:cubicBezTo>
                  <a:cubicBezTo>
                    <a:pt x="1590802" y="332068"/>
                    <a:pt x="1693070" y="314021"/>
                    <a:pt x="1739191" y="314021"/>
                  </a:cubicBezTo>
                  <a:cubicBezTo>
                    <a:pt x="1785312" y="314021"/>
                    <a:pt x="1835444" y="334073"/>
                    <a:pt x="1811381" y="41027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07893" y="5590645"/>
              <a:ext cx="1924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Imaging capability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2863082" y="3519046"/>
            <a:ext cx="2685041" cy="2229957"/>
            <a:chOff x="2863082" y="3519046"/>
            <a:chExt cx="2685041" cy="2229957"/>
          </a:xfrm>
        </p:grpSpPr>
        <p:sp>
          <p:nvSpPr>
            <p:cNvPr id="81" name="Forme libre 80"/>
            <p:cNvSpPr/>
            <p:nvPr/>
          </p:nvSpPr>
          <p:spPr>
            <a:xfrm>
              <a:off x="2863082" y="3519046"/>
              <a:ext cx="2685041" cy="2229957"/>
            </a:xfrm>
            <a:custGeom>
              <a:avLst/>
              <a:gdLst>
                <a:gd name="connsiteX0" fmla="*/ 192722 w 2685041"/>
                <a:gd name="connsiteY0" fmla="*/ 1350381 h 2229957"/>
                <a:gd name="connsiteX1" fmla="*/ 710080 w 2685041"/>
                <a:gd name="connsiteY1" fmla="*/ 1747423 h 2229957"/>
                <a:gd name="connsiteX2" fmla="*/ 950712 w 2685041"/>
                <a:gd name="connsiteY2" fmla="*/ 2108370 h 2229957"/>
                <a:gd name="connsiteX3" fmla="*/ 1528227 w 2685041"/>
                <a:gd name="connsiteY3" fmla="*/ 2228686 h 2229957"/>
                <a:gd name="connsiteX4" fmla="*/ 2538880 w 2685041"/>
                <a:gd name="connsiteY4" fmla="*/ 2048212 h 2229957"/>
                <a:gd name="connsiteX5" fmla="*/ 2683259 w 2685041"/>
                <a:gd name="connsiteY5" fmla="*/ 1651170 h 2229957"/>
                <a:gd name="connsiteX6" fmla="*/ 2587006 w 2685041"/>
                <a:gd name="connsiteY6" fmla="*/ 1193970 h 2229957"/>
                <a:gd name="connsiteX7" fmla="*/ 2214027 w 2685041"/>
                <a:gd name="connsiteY7" fmla="*/ 676612 h 2229957"/>
                <a:gd name="connsiteX8" fmla="*/ 2574975 w 2685041"/>
                <a:gd name="connsiteY8" fmla="*/ 87065 h 2229957"/>
                <a:gd name="connsiteX9" fmla="*/ 2105743 w 2685041"/>
                <a:gd name="connsiteY9" fmla="*/ 38938 h 2229957"/>
                <a:gd name="connsiteX10" fmla="*/ 2069648 w 2685041"/>
                <a:gd name="connsiteY10" fmla="*/ 435981 h 2229957"/>
                <a:gd name="connsiteX11" fmla="*/ 1576354 w 2685041"/>
                <a:gd name="connsiteY11" fmla="*/ 423949 h 2229957"/>
                <a:gd name="connsiteX12" fmla="*/ 1359785 w 2685041"/>
                <a:gd name="connsiteY12" fmla="*/ 279570 h 2229957"/>
                <a:gd name="connsiteX13" fmla="*/ 1107122 w 2685041"/>
                <a:gd name="connsiteY13" fmla="*/ 411917 h 2229957"/>
                <a:gd name="connsiteX14" fmla="*/ 1552291 w 2685041"/>
                <a:gd name="connsiteY14" fmla="*/ 676612 h 2229957"/>
                <a:gd name="connsiteX15" fmla="*/ 1877143 w 2685041"/>
                <a:gd name="connsiteY15" fmla="*/ 1169907 h 2229957"/>
                <a:gd name="connsiteX16" fmla="*/ 1576354 w 2685041"/>
                <a:gd name="connsiteY16" fmla="*/ 1326317 h 2229957"/>
                <a:gd name="connsiteX17" fmla="*/ 986806 w 2685041"/>
                <a:gd name="connsiteY17" fmla="*/ 1338349 h 2229957"/>
                <a:gd name="connsiteX18" fmla="*/ 397259 w 2685041"/>
                <a:gd name="connsiteY18" fmla="*/ 1206002 h 2229957"/>
                <a:gd name="connsiteX19" fmla="*/ 180691 w 2685041"/>
                <a:gd name="connsiteY19" fmla="*/ 1109749 h 2229957"/>
                <a:gd name="connsiteX20" fmla="*/ 217 w 2685041"/>
                <a:gd name="connsiteY20" fmla="*/ 1254128 h 2229957"/>
                <a:gd name="connsiteX21" fmla="*/ 192722 w 2685041"/>
                <a:gd name="connsiteY21" fmla="*/ 1350381 h 222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85041" h="2229957">
                  <a:moveTo>
                    <a:pt x="192722" y="1350381"/>
                  </a:moveTo>
                  <a:cubicBezTo>
                    <a:pt x="311032" y="1432597"/>
                    <a:pt x="583748" y="1621092"/>
                    <a:pt x="710080" y="1747423"/>
                  </a:cubicBezTo>
                  <a:cubicBezTo>
                    <a:pt x="836412" y="1873754"/>
                    <a:pt x="814354" y="2028160"/>
                    <a:pt x="950712" y="2108370"/>
                  </a:cubicBezTo>
                  <a:cubicBezTo>
                    <a:pt x="1087070" y="2188581"/>
                    <a:pt x="1263532" y="2238712"/>
                    <a:pt x="1528227" y="2228686"/>
                  </a:cubicBezTo>
                  <a:cubicBezTo>
                    <a:pt x="1792922" y="2218660"/>
                    <a:pt x="2346375" y="2144465"/>
                    <a:pt x="2538880" y="2048212"/>
                  </a:cubicBezTo>
                  <a:cubicBezTo>
                    <a:pt x="2731385" y="1951959"/>
                    <a:pt x="2675238" y="1793544"/>
                    <a:pt x="2683259" y="1651170"/>
                  </a:cubicBezTo>
                  <a:cubicBezTo>
                    <a:pt x="2691280" y="1508796"/>
                    <a:pt x="2665211" y="1356396"/>
                    <a:pt x="2587006" y="1193970"/>
                  </a:cubicBezTo>
                  <a:cubicBezTo>
                    <a:pt x="2508801" y="1031544"/>
                    <a:pt x="2216032" y="861096"/>
                    <a:pt x="2214027" y="676612"/>
                  </a:cubicBezTo>
                  <a:cubicBezTo>
                    <a:pt x="2212022" y="492128"/>
                    <a:pt x="2593022" y="193344"/>
                    <a:pt x="2574975" y="87065"/>
                  </a:cubicBezTo>
                  <a:cubicBezTo>
                    <a:pt x="2556928" y="-19214"/>
                    <a:pt x="2189964" y="-19215"/>
                    <a:pt x="2105743" y="38938"/>
                  </a:cubicBezTo>
                  <a:cubicBezTo>
                    <a:pt x="2021522" y="97091"/>
                    <a:pt x="2157880" y="371812"/>
                    <a:pt x="2069648" y="435981"/>
                  </a:cubicBezTo>
                  <a:cubicBezTo>
                    <a:pt x="1981417" y="500149"/>
                    <a:pt x="1694664" y="450017"/>
                    <a:pt x="1576354" y="423949"/>
                  </a:cubicBezTo>
                  <a:cubicBezTo>
                    <a:pt x="1458044" y="397881"/>
                    <a:pt x="1437990" y="281575"/>
                    <a:pt x="1359785" y="279570"/>
                  </a:cubicBezTo>
                  <a:cubicBezTo>
                    <a:pt x="1281580" y="277565"/>
                    <a:pt x="1075038" y="345743"/>
                    <a:pt x="1107122" y="411917"/>
                  </a:cubicBezTo>
                  <a:cubicBezTo>
                    <a:pt x="1139206" y="478091"/>
                    <a:pt x="1423954" y="550280"/>
                    <a:pt x="1552291" y="676612"/>
                  </a:cubicBezTo>
                  <a:cubicBezTo>
                    <a:pt x="1680628" y="802944"/>
                    <a:pt x="1873133" y="1061623"/>
                    <a:pt x="1877143" y="1169907"/>
                  </a:cubicBezTo>
                  <a:cubicBezTo>
                    <a:pt x="1881153" y="1278191"/>
                    <a:pt x="1724743" y="1298243"/>
                    <a:pt x="1576354" y="1326317"/>
                  </a:cubicBezTo>
                  <a:cubicBezTo>
                    <a:pt x="1427965" y="1354391"/>
                    <a:pt x="1183322" y="1358402"/>
                    <a:pt x="986806" y="1338349"/>
                  </a:cubicBezTo>
                  <a:cubicBezTo>
                    <a:pt x="790290" y="1318296"/>
                    <a:pt x="531611" y="1244102"/>
                    <a:pt x="397259" y="1206002"/>
                  </a:cubicBezTo>
                  <a:cubicBezTo>
                    <a:pt x="262907" y="1167902"/>
                    <a:pt x="246865" y="1101728"/>
                    <a:pt x="180691" y="1109749"/>
                  </a:cubicBezTo>
                  <a:cubicBezTo>
                    <a:pt x="114517" y="1117770"/>
                    <a:pt x="-5799" y="1208007"/>
                    <a:pt x="217" y="1254128"/>
                  </a:cubicBezTo>
                  <a:cubicBezTo>
                    <a:pt x="6233" y="1300249"/>
                    <a:pt x="74412" y="1268165"/>
                    <a:pt x="192722" y="13503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FA740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3507356" y="4888583"/>
              <a:ext cx="188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Radiative transfer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 + DUST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9342277" y="1149383"/>
            <a:ext cx="2849723" cy="1971877"/>
            <a:chOff x="9342277" y="1149383"/>
            <a:chExt cx="2849723" cy="1971877"/>
          </a:xfrm>
        </p:grpSpPr>
        <p:sp>
          <p:nvSpPr>
            <p:cNvPr id="72" name="Forme libre 71"/>
            <p:cNvSpPr/>
            <p:nvPr/>
          </p:nvSpPr>
          <p:spPr>
            <a:xfrm>
              <a:off x="10878056" y="1642216"/>
              <a:ext cx="1291834" cy="1479044"/>
            </a:xfrm>
            <a:custGeom>
              <a:avLst/>
              <a:gdLst>
                <a:gd name="connsiteX0" fmla="*/ 508997 w 1291834"/>
                <a:gd name="connsiteY0" fmla="*/ 32937 h 1479044"/>
                <a:gd name="connsiteX1" fmla="*/ 448839 w 1291834"/>
                <a:gd name="connsiteY1" fmla="*/ 369822 h 1479044"/>
                <a:gd name="connsiteX2" fmla="*/ 845881 w 1291834"/>
                <a:gd name="connsiteY2" fmla="*/ 442011 h 1479044"/>
                <a:gd name="connsiteX3" fmla="*/ 1110576 w 1291834"/>
                <a:gd name="connsiteY3" fmla="*/ 442011 h 1479044"/>
                <a:gd name="connsiteX4" fmla="*/ 1291050 w 1291834"/>
                <a:gd name="connsiteY4" fmla="*/ 586390 h 1479044"/>
                <a:gd name="connsiteX5" fmla="*/ 1158702 w 1291834"/>
                <a:gd name="connsiteY5" fmla="*/ 718737 h 1479044"/>
                <a:gd name="connsiteX6" fmla="*/ 773692 w 1291834"/>
                <a:gd name="connsiteY6" fmla="*/ 839053 h 1479044"/>
                <a:gd name="connsiteX7" fmla="*/ 773692 w 1291834"/>
                <a:gd name="connsiteY7" fmla="*/ 971401 h 1479044"/>
                <a:gd name="connsiteX8" fmla="*/ 1086513 w 1291834"/>
                <a:gd name="connsiteY8" fmla="*/ 1139843 h 1479044"/>
                <a:gd name="connsiteX9" fmla="*/ 1062450 w 1291834"/>
                <a:gd name="connsiteY9" fmla="*/ 1308285 h 1479044"/>
                <a:gd name="connsiteX10" fmla="*/ 689471 w 1291834"/>
                <a:gd name="connsiteY10" fmla="*/ 1464695 h 1479044"/>
                <a:gd name="connsiteX11" fmla="*/ 496965 w 1291834"/>
                <a:gd name="connsiteY11" fmla="*/ 1440632 h 1479044"/>
                <a:gd name="connsiteX12" fmla="*/ 496965 w 1291834"/>
                <a:gd name="connsiteY12" fmla="*/ 1187969 h 1479044"/>
                <a:gd name="connsiteX13" fmla="*/ 617281 w 1291834"/>
                <a:gd name="connsiteY13" fmla="*/ 1031559 h 1479044"/>
                <a:gd name="connsiteX14" fmla="*/ 581187 w 1291834"/>
                <a:gd name="connsiteY14" fmla="*/ 730769 h 1479044"/>
                <a:gd name="connsiteX15" fmla="*/ 196176 w 1291834"/>
                <a:gd name="connsiteY15" fmla="*/ 766864 h 1479044"/>
                <a:gd name="connsiteX16" fmla="*/ 27734 w 1291834"/>
                <a:gd name="connsiteY16" fmla="*/ 706706 h 1479044"/>
                <a:gd name="connsiteX17" fmla="*/ 15702 w 1291834"/>
                <a:gd name="connsiteY17" fmla="*/ 538264 h 1479044"/>
                <a:gd name="connsiteX18" fmla="*/ 184144 w 1291834"/>
                <a:gd name="connsiteY18" fmla="*/ 381853 h 1479044"/>
                <a:gd name="connsiteX19" fmla="*/ 400713 w 1291834"/>
                <a:gd name="connsiteY19" fmla="*/ 117159 h 1479044"/>
                <a:gd name="connsiteX20" fmla="*/ 448839 w 1291834"/>
                <a:gd name="connsiteY20" fmla="*/ 20906 h 1479044"/>
                <a:gd name="connsiteX21" fmla="*/ 508997 w 1291834"/>
                <a:gd name="connsiteY21" fmla="*/ 32937 h 147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1834" h="1479044">
                  <a:moveTo>
                    <a:pt x="508997" y="32937"/>
                  </a:moveTo>
                  <a:cubicBezTo>
                    <a:pt x="508997" y="91090"/>
                    <a:pt x="392692" y="301643"/>
                    <a:pt x="448839" y="369822"/>
                  </a:cubicBezTo>
                  <a:cubicBezTo>
                    <a:pt x="504986" y="438001"/>
                    <a:pt x="735592" y="429980"/>
                    <a:pt x="845881" y="442011"/>
                  </a:cubicBezTo>
                  <a:cubicBezTo>
                    <a:pt x="956170" y="454042"/>
                    <a:pt x="1036381" y="417948"/>
                    <a:pt x="1110576" y="442011"/>
                  </a:cubicBezTo>
                  <a:cubicBezTo>
                    <a:pt x="1184771" y="466074"/>
                    <a:pt x="1283029" y="540269"/>
                    <a:pt x="1291050" y="586390"/>
                  </a:cubicBezTo>
                  <a:cubicBezTo>
                    <a:pt x="1299071" y="632511"/>
                    <a:pt x="1244928" y="676627"/>
                    <a:pt x="1158702" y="718737"/>
                  </a:cubicBezTo>
                  <a:cubicBezTo>
                    <a:pt x="1072476" y="760847"/>
                    <a:pt x="837860" y="796942"/>
                    <a:pt x="773692" y="839053"/>
                  </a:cubicBezTo>
                  <a:cubicBezTo>
                    <a:pt x="709524" y="881164"/>
                    <a:pt x="721555" y="921269"/>
                    <a:pt x="773692" y="971401"/>
                  </a:cubicBezTo>
                  <a:cubicBezTo>
                    <a:pt x="825829" y="1021533"/>
                    <a:pt x="1038387" y="1083696"/>
                    <a:pt x="1086513" y="1139843"/>
                  </a:cubicBezTo>
                  <a:cubicBezTo>
                    <a:pt x="1134639" y="1195990"/>
                    <a:pt x="1128624" y="1254143"/>
                    <a:pt x="1062450" y="1308285"/>
                  </a:cubicBezTo>
                  <a:cubicBezTo>
                    <a:pt x="996276" y="1362427"/>
                    <a:pt x="783718" y="1442637"/>
                    <a:pt x="689471" y="1464695"/>
                  </a:cubicBezTo>
                  <a:cubicBezTo>
                    <a:pt x="595224" y="1486753"/>
                    <a:pt x="529049" y="1486753"/>
                    <a:pt x="496965" y="1440632"/>
                  </a:cubicBezTo>
                  <a:cubicBezTo>
                    <a:pt x="464881" y="1394511"/>
                    <a:pt x="476912" y="1256148"/>
                    <a:pt x="496965" y="1187969"/>
                  </a:cubicBezTo>
                  <a:cubicBezTo>
                    <a:pt x="517018" y="1119790"/>
                    <a:pt x="603244" y="1107759"/>
                    <a:pt x="617281" y="1031559"/>
                  </a:cubicBezTo>
                  <a:cubicBezTo>
                    <a:pt x="631318" y="955359"/>
                    <a:pt x="651371" y="774885"/>
                    <a:pt x="581187" y="730769"/>
                  </a:cubicBezTo>
                  <a:cubicBezTo>
                    <a:pt x="511003" y="686653"/>
                    <a:pt x="288418" y="770874"/>
                    <a:pt x="196176" y="766864"/>
                  </a:cubicBezTo>
                  <a:cubicBezTo>
                    <a:pt x="103934" y="762854"/>
                    <a:pt x="57813" y="744806"/>
                    <a:pt x="27734" y="706706"/>
                  </a:cubicBezTo>
                  <a:cubicBezTo>
                    <a:pt x="-2345" y="668606"/>
                    <a:pt x="-10366" y="592406"/>
                    <a:pt x="15702" y="538264"/>
                  </a:cubicBezTo>
                  <a:cubicBezTo>
                    <a:pt x="41770" y="484122"/>
                    <a:pt x="119975" y="452037"/>
                    <a:pt x="184144" y="381853"/>
                  </a:cubicBezTo>
                  <a:cubicBezTo>
                    <a:pt x="248312" y="311669"/>
                    <a:pt x="356597" y="177317"/>
                    <a:pt x="400713" y="117159"/>
                  </a:cubicBezTo>
                  <a:cubicBezTo>
                    <a:pt x="444829" y="57001"/>
                    <a:pt x="426781" y="32938"/>
                    <a:pt x="448839" y="20906"/>
                  </a:cubicBezTo>
                  <a:cubicBezTo>
                    <a:pt x="470897" y="8874"/>
                    <a:pt x="508997" y="-25216"/>
                    <a:pt x="508997" y="3293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Forme libre 70"/>
            <p:cNvSpPr/>
            <p:nvPr/>
          </p:nvSpPr>
          <p:spPr>
            <a:xfrm>
              <a:off x="9383654" y="1659825"/>
              <a:ext cx="1490213" cy="1241569"/>
            </a:xfrm>
            <a:custGeom>
              <a:avLst/>
              <a:gdLst>
                <a:gd name="connsiteX0" fmla="*/ 1096686 w 1490213"/>
                <a:gd name="connsiteY0" fmla="*/ 66993 h 1241569"/>
                <a:gd name="connsiteX1" fmla="*/ 964338 w 1490213"/>
                <a:gd name="connsiteY1" fmla="*/ 247467 h 1241569"/>
                <a:gd name="connsiteX2" fmla="*/ 892149 w 1490213"/>
                <a:gd name="connsiteY2" fmla="*/ 307625 h 1241569"/>
                <a:gd name="connsiteX3" fmla="*/ 1036528 w 1490213"/>
                <a:gd name="connsiteY3" fmla="*/ 403877 h 1241569"/>
                <a:gd name="connsiteX4" fmla="*/ 1108717 w 1490213"/>
                <a:gd name="connsiteY4" fmla="*/ 560288 h 1241569"/>
                <a:gd name="connsiteX5" fmla="*/ 916212 w 1490213"/>
                <a:gd name="connsiteY5" fmla="*/ 692635 h 1241569"/>
                <a:gd name="connsiteX6" fmla="*/ 868086 w 1490213"/>
                <a:gd name="connsiteY6" fmla="*/ 764825 h 1241569"/>
                <a:gd name="connsiteX7" fmla="*/ 1168875 w 1490213"/>
                <a:gd name="connsiteY7" fmla="*/ 776856 h 1241569"/>
                <a:gd name="connsiteX8" fmla="*/ 1445602 w 1490213"/>
                <a:gd name="connsiteY8" fmla="*/ 885140 h 1241569"/>
                <a:gd name="connsiteX9" fmla="*/ 1481696 w 1490213"/>
                <a:gd name="connsiteY9" fmla="*/ 1053582 h 1241569"/>
                <a:gd name="connsiteX10" fmla="*/ 1361381 w 1490213"/>
                <a:gd name="connsiteY10" fmla="*/ 1234056 h 1241569"/>
                <a:gd name="connsiteX11" fmla="*/ 783865 w 1490213"/>
                <a:gd name="connsiteY11" fmla="*/ 1209993 h 1241569"/>
                <a:gd name="connsiteX12" fmla="*/ 218381 w 1490213"/>
                <a:gd name="connsiteY12" fmla="*/ 1234056 h 1241569"/>
                <a:gd name="connsiteX13" fmla="*/ 13844 w 1490213"/>
                <a:gd name="connsiteY13" fmla="*/ 1089677 h 1241569"/>
                <a:gd name="connsiteX14" fmla="*/ 74002 w 1490213"/>
                <a:gd name="connsiteY14" fmla="*/ 837014 h 1241569"/>
                <a:gd name="connsiteX15" fmla="*/ 519170 w 1490213"/>
                <a:gd name="connsiteY15" fmla="*/ 752793 h 1241569"/>
                <a:gd name="connsiteX16" fmla="*/ 699644 w 1490213"/>
                <a:gd name="connsiteY16" fmla="*/ 668572 h 1241569"/>
                <a:gd name="connsiteX17" fmla="*/ 567296 w 1490213"/>
                <a:gd name="connsiteY17" fmla="*/ 560288 h 1241569"/>
                <a:gd name="connsiteX18" fmla="*/ 579328 w 1490213"/>
                <a:gd name="connsiteY18" fmla="*/ 355751 h 1241569"/>
                <a:gd name="connsiteX19" fmla="*/ 711675 w 1490213"/>
                <a:gd name="connsiteY19" fmla="*/ 247467 h 1241569"/>
                <a:gd name="connsiteX20" fmla="*/ 1012465 w 1490213"/>
                <a:gd name="connsiteY20" fmla="*/ 6835 h 1241569"/>
                <a:gd name="connsiteX21" fmla="*/ 1096686 w 1490213"/>
                <a:gd name="connsiteY21" fmla="*/ 66993 h 124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0213" h="1241569">
                  <a:moveTo>
                    <a:pt x="1096686" y="66993"/>
                  </a:moveTo>
                  <a:cubicBezTo>
                    <a:pt x="1088665" y="107098"/>
                    <a:pt x="998427" y="207362"/>
                    <a:pt x="964338" y="247467"/>
                  </a:cubicBezTo>
                  <a:cubicBezTo>
                    <a:pt x="930249" y="287572"/>
                    <a:pt x="880117" y="281557"/>
                    <a:pt x="892149" y="307625"/>
                  </a:cubicBezTo>
                  <a:cubicBezTo>
                    <a:pt x="904181" y="333693"/>
                    <a:pt x="1000433" y="361766"/>
                    <a:pt x="1036528" y="403877"/>
                  </a:cubicBezTo>
                  <a:cubicBezTo>
                    <a:pt x="1072623" y="445988"/>
                    <a:pt x="1128770" y="512162"/>
                    <a:pt x="1108717" y="560288"/>
                  </a:cubicBezTo>
                  <a:cubicBezTo>
                    <a:pt x="1088664" y="608414"/>
                    <a:pt x="956317" y="658546"/>
                    <a:pt x="916212" y="692635"/>
                  </a:cubicBezTo>
                  <a:cubicBezTo>
                    <a:pt x="876107" y="726724"/>
                    <a:pt x="825975" y="750788"/>
                    <a:pt x="868086" y="764825"/>
                  </a:cubicBezTo>
                  <a:cubicBezTo>
                    <a:pt x="910196" y="778862"/>
                    <a:pt x="1072622" y="756804"/>
                    <a:pt x="1168875" y="776856"/>
                  </a:cubicBezTo>
                  <a:cubicBezTo>
                    <a:pt x="1265128" y="796909"/>
                    <a:pt x="1393465" y="839019"/>
                    <a:pt x="1445602" y="885140"/>
                  </a:cubicBezTo>
                  <a:cubicBezTo>
                    <a:pt x="1497739" y="931261"/>
                    <a:pt x="1495733" y="995429"/>
                    <a:pt x="1481696" y="1053582"/>
                  </a:cubicBezTo>
                  <a:cubicBezTo>
                    <a:pt x="1467659" y="1111735"/>
                    <a:pt x="1477686" y="1207988"/>
                    <a:pt x="1361381" y="1234056"/>
                  </a:cubicBezTo>
                  <a:cubicBezTo>
                    <a:pt x="1245076" y="1260124"/>
                    <a:pt x="974365" y="1209993"/>
                    <a:pt x="783865" y="1209993"/>
                  </a:cubicBezTo>
                  <a:cubicBezTo>
                    <a:pt x="593365" y="1209993"/>
                    <a:pt x="346718" y="1254109"/>
                    <a:pt x="218381" y="1234056"/>
                  </a:cubicBezTo>
                  <a:cubicBezTo>
                    <a:pt x="90044" y="1214003"/>
                    <a:pt x="37907" y="1155851"/>
                    <a:pt x="13844" y="1089677"/>
                  </a:cubicBezTo>
                  <a:cubicBezTo>
                    <a:pt x="-10219" y="1023503"/>
                    <a:pt x="-10219" y="893161"/>
                    <a:pt x="74002" y="837014"/>
                  </a:cubicBezTo>
                  <a:cubicBezTo>
                    <a:pt x="158223" y="780867"/>
                    <a:pt x="414896" y="780867"/>
                    <a:pt x="519170" y="752793"/>
                  </a:cubicBezTo>
                  <a:cubicBezTo>
                    <a:pt x="623444" y="724719"/>
                    <a:pt x="691623" y="700656"/>
                    <a:pt x="699644" y="668572"/>
                  </a:cubicBezTo>
                  <a:cubicBezTo>
                    <a:pt x="707665" y="636488"/>
                    <a:pt x="587349" y="612425"/>
                    <a:pt x="567296" y="560288"/>
                  </a:cubicBezTo>
                  <a:cubicBezTo>
                    <a:pt x="547243" y="508151"/>
                    <a:pt x="555265" y="407888"/>
                    <a:pt x="579328" y="355751"/>
                  </a:cubicBezTo>
                  <a:cubicBezTo>
                    <a:pt x="603391" y="303614"/>
                    <a:pt x="711675" y="247467"/>
                    <a:pt x="711675" y="247467"/>
                  </a:cubicBezTo>
                  <a:cubicBezTo>
                    <a:pt x="783864" y="189314"/>
                    <a:pt x="952307" y="30898"/>
                    <a:pt x="1012465" y="6835"/>
                  </a:cubicBezTo>
                  <a:cubicBezTo>
                    <a:pt x="1072623" y="-17228"/>
                    <a:pt x="1104707" y="26888"/>
                    <a:pt x="1096686" y="669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0284336" y="1149383"/>
              <a:ext cx="1319624" cy="66625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Visible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9955593" y="1973403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Hα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0946659" y="2057006"/>
              <a:ext cx="1245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Continuum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9342277" y="2479213"/>
              <a:ext cx="1465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Compact disk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1391321" y="2682187"/>
              <a:ext cx="674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Star?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2" name="Groupe 91"/>
          <p:cNvGrpSpPr/>
          <p:nvPr/>
        </p:nvGrpSpPr>
        <p:grpSpPr>
          <a:xfrm>
            <a:off x="5699963" y="2891116"/>
            <a:ext cx="1244669" cy="1853863"/>
            <a:chOff x="5699963" y="2891116"/>
            <a:chExt cx="1244669" cy="1853863"/>
          </a:xfrm>
        </p:grpSpPr>
        <p:sp>
          <p:nvSpPr>
            <p:cNvPr id="82" name="Forme libre 81"/>
            <p:cNvSpPr/>
            <p:nvPr/>
          </p:nvSpPr>
          <p:spPr>
            <a:xfrm>
              <a:off x="5699963" y="2891116"/>
              <a:ext cx="1244669" cy="1853863"/>
            </a:xfrm>
            <a:custGeom>
              <a:avLst/>
              <a:gdLst>
                <a:gd name="connsiteX0" fmla="*/ 773026 w 1244669"/>
                <a:gd name="connsiteY0" fmla="*/ 116779 h 1853863"/>
                <a:gd name="connsiteX1" fmla="*/ 628648 w 1244669"/>
                <a:gd name="connsiteY1" fmla="*/ 838673 h 1853863"/>
                <a:gd name="connsiteX2" fmla="*/ 724900 w 1244669"/>
                <a:gd name="connsiteY2" fmla="*/ 971021 h 1853863"/>
                <a:gd name="connsiteX3" fmla="*/ 1133974 w 1244669"/>
                <a:gd name="connsiteY3" fmla="*/ 1091337 h 1853863"/>
                <a:gd name="connsiteX4" fmla="*/ 1242258 w 1244669"/>
                <a:gd name="connsiteY4" fmla="*/ 1259779 h 1853863"/>
                <a:gd name="connsiteX5" fmla="*/ 1182100 w 1244669"/>
                <a:gd name="connsiteY5" fmla="*/ 1704947 h 1853863"/>
                <a:gd name="connsiteX6" fmla="*/ 893342 w 1244669"/>
                <a:gd name="connsiteY6" fmla="*/ 1837295 h 1853863"/>
                <a:gd name="connsiteX7" fmla="*/ 400048 w 1244669"/>
                <a:gd name="connsiteY7" fmla="*/ 1825263 h 1853863"/>
                <a:gd name="connsiteX8" fmla="*/ 171448 w 1244669"/>
                <a:gd name="connsiteY8" fmla="*/ 1596663 h 1853863"/>
                <a:gd name="connsiteX9" fmla="*/ 3005 w 1244669"/>
                <a:gd name="connsiteY9" fmla="*/ 1259779 h 1853863"/>
                <a:gd name="connsiteX10" fmla="*/ 315826 w 1244669"/>
                <a:gd name="connsiteY10" fmla="*/ 910863 h 1853863"/>
                <a:gd name="connsiteX11" fmla="*/ 436142 w 1244669"/>
                <a:gd name="connsiteY11" fmla="*/ 766484 h 1853863"/>
                <a:gd name="connsiteX12" fmla="*/ 616616 w 1244669"/>
                <a:gd name="connsiteY12" fmla="*/ 68652 h 1853863"/>
                <a:gd name="connsiteX13" fmla="*/ 773026 w 1244669"/>
                <a:gd name="connsiteY13" fmla="*/ 116779 h 185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4669" h="1853863">
                  <a:moveTo>
                    <a:pt x="773026" y="116779"/>
                  </a:moveTo>
                  <a:cubicBezTo>
                    <a:pt x="775031" y="245116"/>
                    <a:pt x="636669" y="696299"/>
                    <a:pt x="628648" y="838673"/>
                  </a:cubicBezTo>
                  <a:cubicBezTo>
                    <a:pt x="620627" y="981047"/>
                    <a:pt x="640679" y="928910"/>
                    <a:pt x="724900" y="971021"/>
                  </a:cubicBezTo>
                  <a:cubicBezTo>
                    <a:pt x="809121" y="1013132"/>
                    <a:pt x="1047748" y="1043211"/>
                    <a:pt x="1133974" y="1091337"/>
                  </a:cubicBezTo>
                  <a:cubicBezTo>
                    <a:pt x="1220200" y="1139463"/>
                    <a:pt x="1234237" y="1157511"/>
                    <a:pt x="1242258" y="1259779"/>
                  </a:cubicBezTo>
                  <a:cubicBezTo>
                    <a:pt x="1250279" y="1362047"/>
                    <a:pt x="1240253" y="1608694"/>
                    <a:pt x="1182100" y="1704947"/>
                  </a:cubicBezTo>
                  <a:cubicBezTo>
                    <a:pt x="1123947" y="1801200"/>
                    <a:pt x="1023684" y="1817242"/>
                    <a:pt x="893342" y="1837295"/>
                  </a:cubicBezTo>
                  <a:cubicBezTo>
                    <a:pt x="763000" y="1857348"/>
                    <a:pt x="520364" y="1865368"/>
                    <a:pt x="400048" y="1825263"/>
                  </a:cubicBezTo>
                  <a:cubicBezTo>
                    <a:pt x="279732" y="1785158"/>
                    <a:pt x="237622" y="1690910"/>
                    <a:pt x="171448" y="1596663"/>
                  </a:cubicBezTo>
                  <a:cubicBezTo>
                    <a:pt x="105274" y="1502416"/>
                    <a:pt x="-21058" y="1374079"/>
                    <a:pt x="3005" y="1259779"/>
                  </a:cubicBezTo>
                  <a:cubicBezTo>
                    <a:pt x="27068" y="1145479"/>
                    <a:pt x="243637" y="993079"/>
                    <a:pt x="315826" y="910863"/>
                  </a:cubicBezTo>
                  <a:cubicBezTo>
                    <a:pt x="388015" y="828647"/>
                    <a:pt x="386010" y="906853"/>
                    <a:pt x="436142" y="766484"/>
                  </a:cubicBezTo>
                  <a:cubicBezTo>
                    <a:pt x="486274" y="626116"/>
                    <a:pt x="560469" y="180947"/>
                    <a:pt x="616616" y="68652"/>
                  </a:cubicBezTo>
                  <a:cubicBezTo>
                    <a:pt x="672763" y="-43643"/>
                    <a:pt x="771021" y="-11558"/>
                    <a:pt x="773026" y="116779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FFC000"/>
                </a:gs>
              </a:gsLst>
              <a:lin ang="27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5785321" y="3946151"/>
              <a:ext cx="11568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accuracy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24063" y="1369962"/>
            <a:ext cx="3242570" cy="3518621"/>
            <a:chOff x="24063" y="1369962"/>
            <a:chExt cx="3242570" cy="3518621"/>
          </a:xfrm>
        </p:grpSpPr>
        <p:sp>
          <p:nvSpPr>
            <p:cNvPr id="45" name="Forme libre 44"/>
            <p:cNvSpPr/>
            <p:nvPr/>
          </p:nvSpPr>
          <p:spPr>
            <a:xfrm>
              <a:off x="24063" y="1916862"/>
              <a:ext cx="3242570" cy="2971721"/>
            </a:xfrm>
            <a:custGeom>
              <a:avLst/>
              <a:gdLst>
                <a:gd name="connsiteX0" fmla="*/ 1828800 w 3242570"/>
                <a:gd name="connsiteY0" fmla="*/ 44285 h 2971721"/>
                <a:gd name="connsiteX1" fmla="*/ 1840832 w 3242570"/>
                <a:gd name="connsiteY1" fmla="*/ 164601 h 2971721"/>
                <a:gd name="connsiteX2" fmla="*/ 2081463 w 3242570"/>
                <a:gd name="connsiteY2" fmla="*/ 200696 h 2971721"/>
                <a:gd name="connsiteX3" fmla="*/ 2213811 w 3242570"/>
                <a:gd name="connsiteY3" fmla="*/ 417264 h 2971721"/>
                <a:gd name="connsiteX4" fmla="*/ 2153653 w 3242570"/>
                <a:gd name="connsiteY4" fmla="*/ 549612 h 2971721"/>
                <a:gd name="connsiteX5" fmla="*/ 2526632 w 3242570"/>
                <a:gd name="connsiteY5" fmla="*/ 537580 h 2971721"/>
                <a:gd name="connsiteX6" fmla="*/ 3140242 w 3242570"/>
                <a:gd name="connsiteY6" fmla="*/ 561643 h 2971721"/>
                <a:gd name="connsiteX7" fmla="*/ 3176337 w 3242570"/>
                <a:gd name="connsiteY7" fmla="*/ 934622 h 2971721"/>
                <a:gd name="connsiteX8" fmla="*/ 2478505 w 3242570"/>
                <a:gd name="connsiteY8" fmla="*/ 1247443 h 2971721"/>
                <a:gd name="connsiteX9" fmla="*/ 2009274 w 3242570"/>
                <a:gd name="connsiteY9" fmla="*/ 1223380 h 2971721"/>
                <a:gd name="connsiteX10" fmla="*/ 1576137 w 3242570"/>
                <a:gd name="connsiteY10" fmla="*/ 1091033 h 2971721"/>
                <a:gd name="connsiteX11" fmla="*/ 1576137 w 3242570"/>
                <a:gd name="connsiteY11" fmla="*/ 681959 h 2971721"/>
                <a:gd name="connsiteX12" fmla="*/ 1696453 w 3242570"/>
                <a:gd name="connsiteY12" fmla="*/ 441327 h 2971721"/>
                <a:gd name="connsiteX13" fmla="*/ 1479884 w 3242570"/>
                <a:gd name="connsiteY13" fmla="*/ 453359 h 2971721"/>
                <a:gd name="connsiteX14" fmla="*/ 1479884 w 3242570"/>
                <a:gd name="connsiteY14" fmla="*/ 742117 h 2971721"/>
                <a:gd name="connsiteX15" fmla="*/ 1540042 w 3242570"/>
                <a:gd name="connsiteY15" fmla="*/ 1379791 h 2971721"/>
                <a:gd name="connsiteX16" fmla="*/ 2105526 w 3242570"/>
                <a:gd name="connsiteY16" fmla="*/ 1379791 h 2971721"/>
                <a:gd name="connsiteX17" fmla="*/ 2622884 w 3242570"/>
                <a:gd name="connsiteY17" fmla="*/ 1427917 h 2971721"/>
                <a:gd name="connsiteX18" fmla="*/ 2562726 w 3242570"/>
                <a:gd name="connsiteY18" fmla="*/ 1776833 h 2971721"/>
                <a:gd name="connsiteX19" fmla="*/ 2069432 w 3242570"/>
                <a:gd name="connsiteY19" fmla="*/ 2017464 h 2971721"/>
                <a:gd name="connsiteX20" fmla="*/ 1852863 w 3242570"/>
                <a:gd name="connsiteY20" fmla="*/ 2017464 h 2971721"/>
                <a:gd name="connsiteX21" fmla="*/ 1961148 w 3242570"/>
                <a:gd name="connsiteY21" fmla="*/ 2161843 h 2971721"/>
                <a:gd name="connsiteX22" fmla="*/ 2574758 w 3242570"/>
                <a:gd name="connsiteY22" fmla="*/ 2161843 h 2971721"/>
                <a:gd name="connsiteX23" fmla="*/ 3188369 w 3242570"/>
                <a:gd name="connsiteY23" fmla="*/ 2402475 h 2971721"/>
                <a:gd name="connsiteX24" fmla="*/ 2851484 w 3242570"/>
                <a:gd name="connsiteY24" fmla="*/ 2907801 h 2971721"/>
                <a:gd name="connsiteX25" fmla="*/ 1672390 w 3242570"/>
                <a:gd name="connsiteY25" fmla="*/ 2895770 h 2971721"/>
                <a:gd name="connsiteX26" fmla="*/ 1431758 w 3242570"/>
                <a:gd name="connsiteY26" fmla="*/ 2282159 h 2971721"/>
                <a:gd name="connsiteX27" fmla="*/ 1359569 w 3242570"/>
                <a:gd name="connsiteY27" fmla="*/ 2029496 h 2971721"/>
                <a:gd name="connsiteX28" fmla="*/ 1263316 w 3242570"/>
                <a:gd name="connsiteY28" fmla="*/ 2161843 h 2971721"/>
                <a:gd name="connsiteX29" fmla="*/ 1227221 w 3242570"/>
                <a:gd name="connsiteY29" fmla="*/ 2667170 h 2971721"/>
                <a:gd name="connsiteX30" fmla="*/ 505326 w 3242570"/>
                <a:gd name="connsiteY30" fmla="*/ 2607012 h 2971721"/>
                <a:gd name="connsiteX31" fmla="*/ 108284 w 3242570"/>
                <a:gd name="connsiteY31" fmla="*/ 2426538 h 2971721"/>
                <a:gd name="connsiteX32" fmla="*/ 240632 w 3242570"/>
                <a:gd name="connsiteY32" fmla="*/ 1981370 h 2971721"/>
                <a:gd name="connsiteX33" fmla="*/ 974558 w 3242570"/>
                <a:gd name="connsiteY33" fmla="*/ 2005433 h 2971721"/>
                <a:gd name="connsiteX34" fmla="*/ 998621 w 3242570"/>
                <a:gd name="connsiteY34" fmla="*/ 1849022 h 2971721"/>
                <a:gd name="connsiteX35" fmla="*/ 577516 w 3242570"/>
                <a:gd name="connsiteY35" fmla="*/ 1620422 h 2971721"/>
                <a:gd name="connsiteX36" fmla="*/ 589548 w 3242570"/>
                <a:gd name="connsiteY36" fmla="*/ 1367759 h 2971721"/>
                <a:gd name="connsiteX37" fmla="*/ 1191126 w 3242570"/>
                <a:gd name="connsiteY37" fmla="*/ 1367759 h 2971721"/>
                <a:gd name="connsiteX38" fmla="*/ 1311442 w 3242570"/>
                <a:gd name="connsiteY38" fmla="*/ 1367759 h 2971721"/>
                <a:gd name="connsiteX39" fmla="*/ 1359569 w 3242570"/>
                <a:gd name="connsiteY39" fmla="*/ 1247443 h 2971721"/>
                <a:gd name="connsiteX40" fmla="*/ 1431758 w 3242570"/>
                <a:gd name="connsiteY40" fmla="*/ 513517 h 2971721"/>
                <a:gd name="connsiteX41" fmla="*/ 1323474 w 3242570"/>
                <a:gd name="connsiteY41" fmla="*/ 465391 h 2971721"/>
                <a:gd name="connsiteX42" fmla="*/ 1335505 w 3242570"/>
                <a:gd name="connsiteY42" fmla="*/ 754149 h 2971721"/>
                <a:gd name="connsiteX43" fmla="*/ 1143000 w 3242570"/>
                <a:gd name="connsiteY43" fmla="*/ 1151191 h 2971721"/>
                <a:gd name="connsiteX44" fmla="*/ 673769 w 3242570"/>
                <a:gd name="connsiteY44" fmla="*/ 1163222 h 2971721"/>
                <a:gd name="connsiteX45" fmla="*/ 216569 w 3242570"/>
                <a:gd name="connsiteY45" fmla="*/ 1127127 h 2971721"/>
                <a:gd name="connsiteX46" fmla="*/ 0 w 3242570"/>
                <a:gd name="connsiteY46" fmla="*/ 730085 h 2971721"/>
                <a:gd name="connsiteX47" fmla="*/ 216569 w 3242570"/>
                <a:gd name="connsiteY47" fmla="*/ 453359 h 2971721"/>
                <a:gd name="connsiteX48" fmla="*/ 962526 w 3242570"/>
                <a:gd name="connsiteY48" fmla="*/ 453359 h 2971721"/>
                <a:gd name="connsiteX49" fmla="*/ 926432 w 3242570"/>
                <a:gd name="connsiteY49" fmla="*/ 212727 h 2971721"/>
                <a:gd name="connsiteX50" fmla="*/ 1227221 w 3242570"/>
                <a:gd name="connsiteY50" fmla="*/ 164601 h 2971721"/>
                <a:gd name="connsiteX51" fmla="*/ 1443790 w 3242570"/>
                <a:gd name="connsiteY51" fmla="*/ 8191 h 2971721"/>
                <a:gd name="connsiteX52" fmla="*/ 1828800 w 3242570"/>
                <a:gd name="connsiteY52" fmla="*/ 44285 h 29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242570" h="2971721">
                  <a:moveTo>
                    <a:pt x="1828800" y="44285"/>
                  </a:moveTo>
                  <a:cubicBezTo>
                    <a:pt x="1894974" y="70353"/>
                    <a:pt x="1798722" y="138533"/>
                    <a:pt x="1840832" y="164601"/>
                  </a:cubicBezTo>
                  <a:cubicBezTo>
                    <a:pt x="1882942" y="190669"/>
                    <a:pt x="2019300" y="158586"/>
                    <a:pt x="2081463" y="200696"/>
                  </a:cubicBezTo>
                  <a:cubicBezTo>
                    <a:pt x="2143626" y="242806"/>
                    <a:pt x="2201779" y="359111"/>
                    <a:pt x="2213811" y="417264"/>
                  </a:cubicBezTo>
                  <a:cubicBezTo>
                    <a:pt x="2225843" y="475417"/>
                    <a:pt x="2101516" y="529559"/>
                    <a:pt x="2153653" y="549612"/>
                  </a:cubicBezTo>
                  <a:cubicBezTo>
                    <a:pt x="2205790" y="569665"/>
                    <a:pt x="2362201" y="535575"/>
                    <a:pt x="2526632" y="537580"/>
                  </a:cubicBezTo>
                  <a:cubicBezTo>
                    <a:pt x="2691063" y="539585"/>
                    <a:pt x="3031958" y="495469"/>
                    <a:pt x="3140242" y="561643"/>
                  </a:cubicBezTo>
                  <a:cubicBezTo>
                    <a:pt x="3248526" y="627817"/>
                    <a:pt x="3286627" y="820322"/>
                    <a:pt x="3176337" y="934622"/>
                  </a:cubicBezTo>
                  <a:cubicBezTo>
                    <a:pt x="3066048" y="1048922"/>
                    <a:pt x="2673015" y="1199317"/>
                    <a:pt x="2478505" y="1247443"/>
                  </a:cubicBezTo>
                  <a:cubicBezTo>
                    <a:pt x="2283995" y="1295569"/>
                    <a:pt x="2159669" y="1249448"/>
                    <a:pt x="2009274" y="1223380"/>
                  </a:cubicBezTo>
                  <a:cubicBezTo>
                    <a:pt x="1858879" y="1197312"/>
                    <a:pt x="1648326" y="1181270"/>
                    <a:pt x="1576137" y="1091033"/>
                  </a:cubicBezTo>
                  <a:cubicBezTo>
                    <a:pt x="1503947" y="1000796"/>
                    <a:pt x="1556084" y="790243"/>
                    <a:pt x="1576137" y="681959"/>
                  </a:cubicBezTo>
                  <a:cubicBezTo>
                    <a:pt x="1596190" y="573675"/>
                    <a:pt x="1712495" y="479427"/>
                    <a:pt x="1696453" y="441327"/>
                  </a:cubicBezTo>
                  <a:cubicBezTo>
                    <a:pt x="1680411" y="403227"/>
                    <a:pt x="1515979" y="403227"/>
                    <a:pt x="1479884" y="453359"/>
                  </a:cubicBezTo>
                  <a:cubicBezTo>
                    <a:pt x="1443789" y="503491"/>
                    <a:pt x="1469858" y="587712"/>
                    <a:pt x="1479884" y="742117"/>
                  </a:cubicBezTo>
                  <a:cubicBezTo>
                    <a:pt x="1489910" y="896522"/>
                    <a:pt x="1435768" y="1273512"/>
                    <a:pt x="1540042" y="1379791"/>
                  </a:cubicBezTo>
                  <a:cubicBezTo>
                    <a:pt x="1644316" y="1486070"/>
                    <a:pt x="1925052" y="1371770"/>
                    <a:pt x="2105526" y="1379791"/>
                  </a:cubicBezTo>
                  <a:cubicBezTo>
                    <a:pt x="2286000" y="1387812"/>
                    <a:pt x="2546684" y="1361743"/>
                    <a:pt x="2622884" y="1427917"/>
                  </a:cubicBezTo>
                  <a:cubicBezTo>
                    <a:pt x="2699084" y="1494091"/>
                    <a:pt x="2654968" y="1678575"/>
                    <a:pt x="2562726" y="1776833"/>
                  </a:cubicBezTo>
                  <a:cubicBezTo>
                    <a:pt x="2470484" y="1875091"/>
                    <a:pt x="2187742" y="1977359"/>
                    <a:pt x="2069432" y="2017464"/>
                  </a:cubicBezTo>
                  <a:cubicBezTo>
                    <a:pt x="1951122" y="2057569"/>
                    <a:pt x="1870910" y="1993401"/>
                    <a:pt x="1852863" y="2017464"/>
                  </a:cubicBezTo>
                  <a:cubicBezTo>
                    <a:pt x="1834816" y="2041527"/>
                    <a:pt x="1840832" y="2137780"/>
                    <a:pt x="1961148" y="2161843"/>
                  </a:cubicBezTo>
                  <a:cubicBezTo>
                    <a:pt x="2081464" y="2185906"/>
                    <a:pt x="2370221" y="2121738"/>
                    <a:pt x="2574758" y="2161843"/>
                  </a:cubicBezTo>
                  <a:cubicBezTo>
                    <a:pt x="2779295" y="2201948"/>
                    <a:pt x="3142248" y="2278149"/>
                    <a:pt x="3188369" y="2402475"/>
                  </a:cubicBezTo>
                  <a:cubicBezTo>
                    <a:pt x="3234490" y="2526801"/>
                    <a:pt x="3104147" y="2825585"/>
                    <a:pt x="2851484" y="2907801"/>
                  </a:cubicBezTo>
                  <a:cubicBezTo>
                    <a:pt x="2598821" y="2990017"/>
                    <a:pt x="1909011" y="3000044"/>
                    <a:pt x="1672390" y="2895770"/>
                  </a:cubicBezTo>
                  <a:cubicBezTo>
                    <a:pt x="1435769" y="2791496"/>
                    <a:pt x="1483895" y="2426538"/>
                    <a:pt x="1431758" y="2282159"/>
                  </a:cubicBezTo>
                  <a:cubicBezTo>
                    <a:pt x="1379621" y="2137780"/>
                    <a:pt x="1387643" y="2049549"/>
                    <a:pt x="1359569" y="2029496"/>
                  </a:cubicBezTo>
                  <a:cubicBezTo>
                    <a:pt x="1331495" y="2009443"/>
                    <a:pt x="1285374" y="2055564"/>
                    <a:pt x="1263316" y="2161843"/>
                  </a:cubicBezTo>
                  <a:cubicBezTo>
                    <a:pt x="1241258" y="2268122"/>
                    <a:pt x="1353553" y="2592975"/>
                    <a:pt x="1227221" y="2667170"/>
                  </a:cubicBezTo>
                  <a:cubicBezTo>
                    <a:pt x="1100889" y="2741365"/>
                    <a:pt x="691815" y="2647117"/>
                    <a:pt x="505326" y="2607012"/>
                  </a:cubicBezTo>
                  <a:cubicBezTo>
                    <a:pt x="318837" y="2566907"/>
                    <a:pt x="152400" y="2530812"/>
                    <a:pt x="108284" y="2426538"/>
                  </a:cubicBezTo>
                  <a:cubicBezTo>
                    <a:pt x="64168" y="2322264"/>
                    <a:pt x="96253" y="2051554"/>
                    <a:pt x="240632" y="1981370"/>
                  </a:cubicBezTo>
                  <a:cubicBezTo>
                    <a:pt x="385011" y="1911186"/>
                    <a:pt x="848226" y="2027491"/>
                    <a:pt x="974558" y="2005433"/>
                  </a:cubicBezTo>
                  <a:cubicBezTo>
                    <a:pt x="1100889" y="1983375"/>
                    <a:pt x="1064795" y="1913190"/>
                    <a:pt x="998621" y="1849022"/>
                  </a:cubicBezTo>
                  <a:cubicBezTo>
                    <a:pt x="932447" y="1784854"/>
                    <a:pt x="645695" y="1700633"/>
                    <a:pt x="577516" y="1620422"/>
                  </a:cubicBezTo>
                  <a:cubicBezTo>
                    <a:pt x="509337" y="1540211"/>
                    <a:pt x="487280" y="1409869"/>
                    <a:pt x="589548" y="1367759"/>
                  </a:cubicBezTo>
                  <a:cubicBezTo>
                    <a:pt x="691816" y="1325649"/>
                    <a:pt x="1191126" y="1367759"/>
                    <a:pt x="1191126" y="1367759"/>
                  </a:cubicBezTo>
                  <a:cubicBezTo>
                    <a:pt x="1311442" y="1367759"/>
                    <a:pt x="1283368" y="1387812"/>
                    <a:pt x="1311442" y="1367759"/>
                  </a:cubicBezTo>
                  <a:cubicBezTo>
                    <a:pt x="1339516" y="1347706"/>
                    <a:pt x="1339516" y="1389817"/>
                    <a:pt x="1359569" y="1247443"/>
                  </a:cubicBezTo>
                  <a:cubicBezTo>
                    <a:pt x="1379622" y="1105069"/>
                    <a:pt x="1437774" y="643859"/>
                    <a:pt x="1431758" y="513517"/>
                  </a:cubicBezTo>
                  <a:cubicBezTo>
                    <a:pt x="1425742" y="383175"/>
                    <a:pt x="1339516" y="425286"/>
                    <a:pt x="1323474" y="465391"/>
                  </a:cubicBezTo>
                  <a:cubicBezTo>
                    <a:pt x="1307432" y="505496"/>
                    <a:pt x="1365584" y="639849"/>
                    <a:pt x="1335505" y="754149"/>
                  </a:cubicBezTo>
                  <a:cubicBezTo>
                    <a:pt x="1305426" y="868449"/>
                    <a:pt x="1253289" y="1083012"/>
                    <a:pt x="1143000" y="1151191"/>
                  </a:cubicBezTo>
                  <a:cubicBezTo>
                    <a:pt x="1032711" y="1219370"/>
                    <a:pt x="828174" y="1167233"/>
                    <a:pt x="673769" y="1163222"/>
                  </a:cubicBezTo>
                  <a:cubicBezTo>
                    <a:pt x="519364" y="1159211"/>
                    <a:pt x="328864" y="1199316"/>
                    <a:pt x="216569" y="1127127"/>
                  </a:cubicBezTo>
                  <a:cubicBezTo>
                    <a:pt x="104274" y="1054938"/>
                    <a:pt x="0" y="842380"/>
                    <a:pt x="0" y="730085"/>
                  </a:cubicBezTo>
                  <a:cubicBezTo>
                    <a:pt x="0" y="617790"/>
                    <a:pt x="56148" y="499480"/>
                    <a:pt x="216569" y="453359"/>
                  </a:cubicBezTo>
                  <a:cubicBezTo>
                    <a:pt x="376990" y="407238"/>
                    <a:pt x="844216" y="493464"/>
                    <a:pt x="962526" y="453359"/>
                  </a:cubicBezTo>
                  <a:cubicBezTo>
                    <a:pt x="1080836" y="413254"/>
                    <a:pt x="882316" y="260853"/>
                    <a:pt x="926432" y="212727"/>
                  </a:cubicBezTo>
                  <a:cubicBezTo>
                    <a:pt x="970548" y="164601"/>
                    <a:pt x="1140995" y="198690"/>
                    <a:pt x="1227221" y="164601"/>
                  </a:cubicBezTo>
                  <a:cubicBezTo>
                    <a:pt x="1313447" y="130512"/>
                    <a:pt x="1347537" y="32254"/>
                    <a:pt x="1443790" y="8191"/>
                  </a:cubicBezTo>
                  <a:cubicBezTo>
                    <a:pt x="1540043" y="-15872"/>
                    <a:pt x="1762626" y="18217"/>
                    <a:pt x="1828800" y="4428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999409" y="1369962"/>
              <a:ext cx="1319624" cy="6662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Mid-IR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951595" y="2006411"/>
              <a:ext cx="127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Dusty Disks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4863" y="2444804"/>
              <a:ext cx="1396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Size increase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λ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590713" y="2434274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Higher opacity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Silicate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06793" y="3281864"/>
              <a:ext cx="188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Radiative transfer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dust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82184" y="3993062"/>
              <a:ext cx="1174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Stratified?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536275" y="4039228"/>
              <a:ext cx="1452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Contribution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the gas</a:t>
              </a: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3136878" y="1335182"/>
            <a:ext cx="3598407" cy="2620459"/>
            <a:chOff x="2072851" y="872589"/>
            <a:chExt cx="3598407" cy="2620459"/>
          </a:xfrm>
        </p:grpSpPr>
        <p:grpSp>
          <p:nvGrpSpPr>
            <p:cNvPr id="87" name="Groupe 86"/>
            <p:cNvGrpSpPr/>
            <p:nvPr/>
          </p:nvGrpSpPr>
          <p:grpSpPr>
            <a:xfrm>
              <a:off x="2072851" y="872589"/>
              <a:ext cx="3598407" cy="2620459"/>
              <a:chOff x="3206625" y="1307736"/>
              <a:chExt cx="3598407" cy="2620459"/>
            </a:xfrm>
          </p:grpSpPr>
          <p:sp>
            <p:nvSpPr>
              <p:cNvPr id="49" name="Forme libre 48"/>
              <p:cNvSpPr/>
              <p:nvPr/>
            </p:nvSpPr>
            <p:spPr>
              <a:xfrm>
                <a:off x="4656103" y="2042343"/>
                <a:ext cx="2148929" cy="1572659"/>
              </a:xfrm>
              <a:custGeom>
                <a:avLst/>
                <a:gdLst>
                  <a:gd name="connsiteX0" fmla="*/ 966672 w 2471410"/>
                  <a:gd name="connsiteY0" fmla="*/ 330115 h 1572659"/>
                  <a:gd name="connsiteX1" fmla="*/ 1616377 w 2471410"/>
                  <a:gd name="connsiteY1" fmla="*/ 390273 h 1572659"/>
                  <a:gd name="connsiteX2" fmla="*/ 2374367 w 2471410"/>
                  <a:gd name="connsiteY2" fmla="*/ 462463 h 1572659"/>
                  <a:gd name="connsiteX3" fmla="*/ 2386398 w 2471410"/>
                  <a:gd name="connsiteY3" fmla="*/ 883568 h 1572659"/>
                  <a:gd name="connsiteX4" fmla="*/ 1688567 w 2471410"/>
                  <a:gd name="connsiteY4" fmla="*/ 1003884 h 1572659"/>
                  <a:gd name="connsiteX5" fmla="*/ 1002767 w 2471410"/>
                  <a:gd name="connsiteY5" fmla="*/ 582779 h 1572659"/>
                  <a:gd name="connsiteX6" fmla="*/ 894482 w 2471410"/>
                  <a:gd name="connsiteY6" fmla="*/ 402305 h 1572659"/>
                  <a:gd name="connsiteX7" fmla="*/ 509472 w 2471410"/>
                  <a:gd name="connsiteY7" fmla="*/ 366210 h 1572659"/>
                  <a:gd name="connsiteX8" fmla="*/ 653851 w 2471410"/>
                  <a:gd name="connsiteY8" fmla="*/ 811379 h 1572659"/>
                  <a:gd name="connsiteX9" fmla="*/ 1099019 w 2471410"/>
                  <a:gd name="connsiteY9" fmla="*/ 1027947 h 1572659"/>
                  <a:gd name="connsiteX10" fmla="*/ 1363714 w 2471410"/>
                  <a:gd name="connsiteY10" fmla="*/ 1148263 h 1572659"/>
                  <a:gd name="connsiteX11" fmla="*/ 1435903 w 2471410"/>
                  <a:gd name="connsiteY11" fmla="*/ 1340768 h 1572659"/>
                  <a:gd name="connsiteX12" fmla="*/ 1147146 w 2471410"/>
                  <a:gd name="connsiteY12" fmla="*/ 1521242 h 1572659"/>
                  <a:gd name="connsiteX13" fmla="*/ 557598 w 2471410"/>
                  <a:gd name="connsiteY13" fmla="*/ 1569368 h 1572659"/>
                  <a:gd name="connsiteX14" fmla="*/ 40240 w 2471410"/>
                  <a:gd name="connsiteY14" fmla="*/ 1449052 h 1572659"/>
                  <a:gd name="connsiteX15" fmla="*/ 64303 w 2471410"/>
                  <a:gd name="connsiteY15" fmla="*/ 1148263 h 1572659"/>
                  <a:gd name="connsiteX16" fmla="*/ 304935 w 2471410"/>
                  <a:gd name="connsiteY16" fmla="*/ 847473 h 1572659"/>
                  <a:gd name="connsiteX17" fmla="*/ 401188 w 2471410"/>
                  <a:gd name="connsiteY17" fmla="*/ 582779 h 1572659"/>
                  <a:gd name="connsiteX18" fmla="*/ 353061 w 2471410"/>
                  <a:gd name="connsiteY18" fmla="*/ 306052 h 1572659"/>
                  <a:gd name="connsiteX19" fmla="*/ 497440 w 2471410"/>
                  <a:gd name="connsiteY19" fmla="*/ 65421 h 1572659"/>
                  <a:gd name="connsiteX20" fmla="*/ 798230 w 2471410"/>
                  <a:gd name="connsiteY20" fmla="*/ 17294 h 1572659"/>
                  <a:gd name="connsiteX21" fmla="*/ 1026830 w 2471410"/>
                  <a:gd name="connsiteY21" fmla="*/ 318084 h 1572659"/>
                  <a:gd name="connsiteX22" fmla="*/ 966672 w 2471410"/>
                  <a:gd name="connsiteY22" fmla="*/ 330115 h 157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71410" h="1572659">
                    <a:moveTo>
                      <a:pt x="966672" y="330115"/>
                    </a:moveTo>
                    <a:cubicBezTo>
                      <a:pt x="1064930" y="342147"/>
                      <a:pt x="1616377" y="390273"/>
                      <a:pt x="1616377" y="390273"/>
                    </a:cubicBezTo>
                    <a:cubicBezTo>
                      <a:pt x="1850993" y="412331"/>
                      <a:pt x="2246030" y="380247"/>
                      <a:pt x="2374367" y="462463"/>
                    </a:cubicBezTo>
                    <a:cubicBezTo>
                      <a:pt x="2502704" y="544679"/>
                      <a:pt x="2500698" y="793331"/>
                      <a:pt x="2386398" y="883568"/>
                    </a:cubicBezTo>
                    <a:cubicBezTo>
                      <a:pt x="2272098" y="973805"/>
                      <a:pt x="1919172" y="1054015"/>
                      <a:pt x="1688567" y="1003884"/>
                    </a:cubicBezTo>
                    <a:cubicBezTo>
                      <a:pt x="1457962" y="953753"/>
                      <a:pt x="1135114" y="683042"/>
                      <a:pt x="1002767" y="582779"/>
                    </a:cubicBezTo>
                    <a:cubicBezTo>
                      <a:pt x="870420" y="482516"/>
                      <a:pt x="976698" y="438400"/>
                      <a:pt x="894482" y="402305"/>
                    </a:cubicBezTo>
                    <a:cubicBezTo>
                      <a:pt x="812266" y="366210"/>
                      <a:pt x="549577" y="298031"/>
                      <a:pt x="509472" y="366210"/>
                    </a:cubicBezTo>
                    <a:cubicBezTo>
                      <a:pt x="469367" y="434389"/>
                      <a:pt x="555593" y="701090"/>
                      <a:pt x="653851" y="811379"/>
                    </a:cubicBezTo>
                    <a:cubicBezTo>
                      <a:pt x="752109" y="921669"/>
                      <a:pt x="980708" y="971800"/>
                      <a:pt x="1099019" y="1027947"/>
                    </a:cubicBezTo>
                    <a:cubicBezTo>
                      <a:pt x="1217330" y="1084094"/>
                      <a:pt x="1307567" y="1096126"/>
                      <a:pt x="1363714" y="1148263"/>
                    </a:cubicBezTo>
                    <a:cubicBezTo>
                      <a:pt x="1419861" y="1200400"/>
                      <a:pt x="1471998" y="1278605"/>
                      <a:pt x="1435903" y="1340768"/>
                    </a:cubicBezTo>
                    <a:cubicBezTo>
                      <a:pt x="1399808" y="1402931"/>
                      <a:pt x="1293530" y="1483142"/>
                      <a:pt x="1147146" y="1521242"/>
                    </a:cubicBezTo>
                    <a:cubicBezTo>
                      <a:pt x="1000762" y="1559342"/>
                      <a:pt x="742082" y="1581400"/>
                      <a:pt x="557598" y="1569368"/>
                    </a:cubicBezTo>
                    <a:cubicBezTo>
                      <a:pt x="373114" y="1557336"/>
                      <a:pt x="122456" y="1519236"/>
                      <a:pt x="40240" y="1449052"/>
                    </a:cubicBezTo>
                    <a:cubicBezTo>
                      <a:pt x="-41976" y="1378868"/>
                      <a:pt x="20187" y="1248526"/>
                      <a:pt x="64303" y="1148263"/>
                    </a:cubicBezTo>
                    <a:cubicBezTo>
                      <a:pt x="108419" y="1048000"/>
                      <a:pt x="248788" y="941720"/>
                      <a:pt x="304935" y="847473"/>
                    </a:cubicBezTo>
                    <a:cubicBezTo>
                      <a:pt x="361082" y="753226"/>
                      <a:pt x="393167" y="673016"/>
                      <a:pt x="401188" y="582779"/>
                    </a:cubicBezTo>
                    <a:cubicBezTo>
                      <a:pt x="409209" y="492542"/>
                      <a:pt x="337019" y="392278"/>
                      <a:pt x="353061" y="306052"/>
                    </a:cubicBezTo>
                    <a:cubicBezTo>
                      <a:pt x="369103" y="219826"/>
                      <a:pt x="423245" y="113547"/>
                      <a:pt x="497440" y="65421"/>
                    </a:cubicBezTo>
                    <a:cubicBezTo>
                      <a:pt x="571635" y="17295"/>
                      <a:pt x="709998" y="-24816"/>
                      <a:pt x="798230" y="17294"/>
                    </a:cubicBezTo>
                    <a:cubicBezTo>
                      <a:pt x="886462" y="59404"/>
                      <a:pt x="994746" y="269958"/>
                      <a:pt x="1026830" y="318084"/>
                    </a:cubicBezTo>
                    <a:cubicBezTo>
                      <a:pt x="1058914" y="366210"/>
                      <a:pt x="868414" y="318083"/>
                      <a:pt x="966672" y="33011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3206625" y="1942883"/>
                <a:ext cx="2809590" cy="1985312"/>
              </a:xfrm>
              <a:custGeom>
                <a:avLst/>
                <a:gdLst>
                  <a:gd name="connsiteX0" fmla="*/ 1733513 w 2809590"/>
                  <a:gd name="connsiteY0" fmla="*/ 32084 h 1985312"/>
                  <a:gd name="connsiteX1" fmla="*/ 1745544 w 2809590"/>
                  <a:gd name="connsiteY1" fmla="*/ 200526 h 1985312"/>
                  <a:gd name="connsiteX2" fmla="*/ 2166649 w 2809590"/>
                  <a:gd name="connsiteY2" fmla="*/ 188494 h 1985312"/>
                  <a:gd name="connsiteX3" fmla="*/ 2708071 w 2809590"/>
                  <a:gd name="connsiteY3" fmla="*/ 152400 h 1985312"/>
                  <a:gd name="connsiteX4" fmla="*/ 2792292 w 2809590"/>
                  <a:gd name="connsiteY4" fmla="*/ 332873 h 1985312"/>
                  <a:gd name="connsiteX5" fmla="*/ 2732134 w 2809590"/>
                  <a:gd name="connsiteY5" fmla="*/ 513347 h 1985312"/>
                  <a:gd name="connsiteX6" fmla="*/ 2058365 w 2809590"/>
                  <a:gd name="connsiteY6" fmla="*/ 585536 h 1985312"/>
                  <a:gd name="connsiteX7" fmla="*/ 1769607 w 2809590"/>
                  <a:gd name="connsiteY7" fmla="*/ 561473 h 1985312"/>
                  <a:gd name="connsiteX8" fmla="*/ 1685386 w 2809590"/>
                  <a:gd name="connsiteY8" fmla="*/ 561473 h 1985312"/>
                  <a:gd name="connsiteX9" fmla="*/ 1288344 w 2809590"/>
                  <a:gd name="connsiteY9" fmla="*/ 573505 h 1985312"/>
                  <a:gd name="connsiteX10" fmla="*/ 843176 w 2809590"/>
                  <a:gd name="connsiteY10" fmla="*/ 585536 h 1985312"/>
                  <a:gd name="connsiteX11" fmla="*/ 734892 w 2809590"/>
                  <a:gd name="connsiteY11" fmla="*/ 802105 h 1985312"/>
                  <a:gd name="connsiteX12" fmla="*/ 1119902 w 2809590"/>
                  <a:gd name="connsiteY12" fmla="*/ 814136 h 1985312"/>
                  <a:gd name="connsiteX13" fmla="*/ 1324439 w 2809590"/>
                  <a:gd name="connsiteY13" fmla="*/ 970547 h 1985312"/>
                  <a:gd name="connsiteX14" fmla="*/ 1047713 w 2809590"/>
                  <a:gd name="connsiteY14" fmla="*/ 1295400 h 1985312"/>
                  <a:gd name="connsiteX15" fmla="*/ 722860 w 2809590"/>
                  <a:gd name="connsiteY15" fmla="*/ 1391652 h 1985312"/>
                  <a:gd name="connsiteX16" fmla="*/ 1228186 w 2809590"/>
                  <a:gd name="connsiteY16" fmla="*/ 1463842 h 1985312"/>
                  <a:gd name="connsiteX17" fmla="*/ 1360534 w 2809590"/>
                  <a:gd name="connsiteY17" fmla="*/ 1692442 h 1985312"/>
                  <a:gd name="connsiteX18" fmla="*/ 819113 w 2809590"/>
                  <a:gd name="connsiteY18" fmla="*/ 1981200 h 1985312"/>
                  <a:gd name="connsiteX19" fmla="*/ 289723 w 2809590"/>
                  <a:gd name="connsiteY19" fmla="*/ 1848852 h 1985312"/>
                  <a:gd name="connsiteX20" fmla="*/ 965 w 2809590"/>
                  <a:gd name="connsiteY20" fmla="*/ 1656347 h 1985312"/>
                  <a:gd name="connsiteX21" fmla="*/ 205502 w 2809590"/>
                  <a:gd name="connsiteY21" fmla="*/ 1403684 h 1985312"/>
                  <a:gd name="connsiteX22" fmla="*/ 458165 w 2809590"/>
                  <a:gd name="connsiteY22" fmla="*/ 1259305 h 1985312"/>
                  <a:gd name="connsiteX23" fmla="*/ 470197 w 2809590"/>
                  <a:gd name="connsiteY23" fmla="*/ 1163052 h 1985312"/>
                  <a:gd name="connsiteX24" fmla="*/ 133313 w 2809590"/>
                  <a:gd name="connsiteY24" fmla="*/ 1090863 h 1985312"/>
                  <a:gd name="connsiteX25" fmla="*/ 157376 w 2809590"/>
                  <a:gd name="connsiteY25" fmla="*/ 826168 h 1985312"/>
                  <a:gd name="connsiteX26" fmla="*/ 422071 w 2809590"/>
                  <a:gd name="connsiteY26" fmla="*/ 561473 h 1985312"/>
                  <a:gd name="connsiteX27" fmla="*/ 494260 w 2809590"/>
                  <a:gd name="connsiteY27" fmla="*/ 513347 h 1985312"/>
                  <a:gd name="connsiteX28" fmla="*/ 446134 w 2809590"/>
                  <a:gd name="connsiteY28" fmla="*/ 188494 h 1985312"/>
                  <a:gd name="connsiteX29" fmla="*/ 939428 w 2809590"/>
                  <a:gd name="connsiteY29" fmla="*/ 80210 h 1985312"/>
                  <a:gd name="connsiteX30" fmla="*/ 1384597 w 2809590"/>
                  <a:gd name="connsiteY30" fmla="*/ 92242 h 1985312"/>
                  <a:gd name="connsiteX31" fmla="*/ 1516944 w 2809590"/>
                  <a:gd name="connsiteY31" fmla="*/ 8021 h 1985312"/>
                  <a:gd name="connsiteX32" fmla="*/ 1733513 w 2809590"/>
                  <a:gd name="connsiteY32" fmla="*/ 32084 h 198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809590" h="1985312">
                    <a:moveTo>
                      <a:pt x="1733513" y="32084"/>
                    </a:moveTo>
                    <a:cubicBezTo>
                      <a:pt x="1771613" y="64168"/>
                      <a:pt x="1673355" y="174458"/>
                      <a:pt x="1745544" y="200526"/>
                    </a:cubicBezTo>
                    <a:cubicBezTo>
                      <a:pt x="1817733" y="226594"/>
                      <a:pt x="2006228" y="196515"/>
                      <a:pt x="2166649" y="188494"/>
                    </a:cubicBezTo>
                    <a:cubicBezTo>
                      <a:pt x="2327070" y="180473"/>
                      <a:pt x="2603797" y="128337"/>
                      <a:pt x="2708071" y="152400"/>
                    </a:cubicBezTo>
                    <a:cubicBezTo>
                      <a:pt x="2812345" y="176463"/>
                      <a:pt x="2788282" y="272715"/>
                      <a:pt x="2792292" y="332873"/>
                    </a:cubicBezTo>
                    <a:cubicBezTo>
                      <a:pt x="2796303" y="393031"/>
                      <a:pt x="2854455" y="471237"/>
                      <a:pt x="2732134" y="513347"/>
                    </a:cubicBezTo>
                    <a:cubicBezTo>
                      <a:pt x="2609813" y="555457"/>
                      <a:pt x="2218786" y="577515"/>
                      <a:pt x="2058365" y="585536"/>
                    </a:cubicBezTo>
                    <a:cubicBezTo>
                      <a:pt x="1897944" y="593557"/>
                      <a:pt x="1831770" y="565484"/>
                      <a:pt x="1769607" y="561473"/>
                    </a:cubicBezTo>
                    <a:cubicBezTo>
                      <a:pt x="1707444" y="557463"/>
                      <a:pt x="1685386" y="561473"/>
                      <a:pt x="1685386" y="561473"/>
                    </a:cubicBezTo>
                    <a:lnTo>
                      <a:pt x="1288344" y="573505"/>
                    </a:lnTo>
                    <a:cubicBezTo>
                      <a:pt x="1147976" y="577516"/>
                      <a:pt x="935418" y="547436"/>
                      <a:pt x="843176" y="585536"/>
                    </a:cubicBezTo>
                    <a:cubicBezTo>
                      <a:pt x="750934" y="623636"/>
                      <a:pt x="688771" y="764005"/>
                      <a:pt x="734892" y="802105"/>
                    </a:cubicBezTo>
                    <a:cubicBezTo>
                      <a:pt x="781013" y="840205"/>
                      <a:pt x="1021644" y="786062"/>
                      <a:pt x="1119902" y="814136"/>
                    </a:cubicBezTo>
                    <a:cubicBezTo>
                      <a:pt x="1218160" y="842210"/>
                      <a:pt x="1336470" y="890336"/>
                      <a:pt x="1324439" y="970547"/>
                    </a:cubicBezTo>
                    <a:cubicBezTo>
                      <a:pt x="1312407" y="1050758"/>
                      <a:pt x="1147976" y="1225216"/>
                      <a:pt x="1047713" y="1295400"/>
                    </a:cubicBezTo>
                    <a:cubicBezTo>
                      <a:pt x="947450" y="1365584"/>
                      <a:pt x="692781" y="1363578"/>
                      <a:pt x="722860" y="1391652"/>
                    </a:cubicBezTo>
                    <a:cubicBezTo>
                      <a:pt x="752939" y="1419726"/>
                      <a:pt x="1121907" y="1413710"/>
                      <a:pt x="1228186" y="1463842"/>
                    </a:cubicBezTo>
                    <a:cubicBezTo>
                      <a:pt x="1334465" y="1513974"/>
                      <a:pt x="1428713" y="1606216"/>
                      <a:pt x="1360534" y="1692442"/>
                    </a:cubicBezTo>
                    <a:cubicBezTo>
                      <a:pt x="1292355" y="1778668"/>
                      <a:pt x="997581" y="1955132"/>
                      <a:pt x="819113" y="1981200"/>
                    </a:cubicBezTo>
                    <a:cubicBezTo>
                      <a:pt x="640645" y="2007268"/>
                      <a:pt x="426081" y="1902994"/>
                      <a:pt x="289723" y="1848852"/>
                    </a:cubicBezTo>
                    <a:cubicBezTo>
                      <a:pt x="153365" y="1794710"/>
                      <a:pt x="15002" y="1730542"/>
                      <a:pt x="965" y="1656347"/>
                    </a:cubicBezTo>
                    <a:cubicBezTo>
                      <a:pt x="-13072" y="1582152"/>
                      <a:pt x="129302" y="1469858"/>
                      <a:pt x="205502" y="1403684"/>
                    </a:cubicBezTo>
                    <a:cubicBezTo>
                      <a:pt x="281702" y="1337510"/>
                      <a:pt x="414049" y="1299410"/>
                      <a:pt x="458165" y="1259305"/>
                    </a:cubicBezTo>
                    <a:cubicBezTo>
                      <a:pt x="502281" y="1219200"/>
                      <a:pt x="524339" y="1191126"/>
                      <a:pt x="470197" y="1163052"/>
                    </a:cubicBezTo>
                    <a:cubicBezTo>
                      <a:pt x="416055" y="1134978"/>
                      <a:pt x="185450" y="1147010"/>
                      <a:pt x="133313" y="1090863"/>
                    </a:cubicBezTo>
                    <a:cubicBezTo>
                      <a:pt x="81176" y="1034716"/>
                      <a:pt x="109250" y="914400"/>
                      <a:pt x="157376" y="826168"/>
                    </a:cubicBezTo>
                    <a:cubicBezTo>
                      <a:pt x="205502" y="737936"/>
                      <a:pt x="365924" y="613610"/>
                      <a:pt x="422071" y="561473"/>
                    </a:cubicBezTo>
                    <a:cubicBezTo>
                      <a:pt x="478218" y="509336"/>
                      <a:pt x="490249" y="575510"/>
                      <a:pt x="494260" y="513347"/>
                    </a:cubicBezTo>
                    <a:cubicBezTo>
                      <a:pt x="498270" y="451184"/>
                      <a:pt x="371939" y="260683"/>
                      <a:pt x="446134" y="188494"/>
                    </a:cubicBezTo>
                    <a:cubicBezTo>
                      <a:pt x="520329" y="116305"/>
                      <a:pt x="783017" y="96252"/>
                      <a:pt x="939428" y="80210"/>
                    </a:cubicBezTo>
                    <a:cubicBezTo>
                      <a:pt x="1095838" y="64168"/>
                      <a:pt x="1288344" y="104274"/>
                      <a:pt x="1384597" y="92242"/>
                    </a:cubicBezTo>
                    <a:cubicBezTo>
                      <a:pt x="1480850" y="80210"/>
                      <a:pt x="1460797" y="24063"/>
                      <a:pt x="1516944" y="8021"/>
                    </a:cubicBezTo>
                    <a:cubicBezTo>
                      <a:pt x="1573091" y="-8021"/>
                      <a:pt x="1695413" y="0"/>
                      <a:pt x="1733513" y="3208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3351718" y="2693375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Inner rims</a:t>
                </a: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961718" y="1307736"/>
                <a:ext cx="1831759" cy="66625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Near-IR Continuum</a:t>
                </a:r>
                <a:endPara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3266566" y="3391936"/>
                <a:ext cx="1342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Skewedness</a:t>
                </a: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5753952" y="2480337"/>
                <a:ext cx="10422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Binarity</a:t>
                </a:r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</a:p>
              <a:p>
                <a:endPara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3671311" y="2139215"/>
                <a:ext cx="2426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Size-</a:t>
                </a:r>
                <a:r>
                  <a:rPr lang="en-GB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lum</a:t>
                </a:r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similar to YSO </a:t>
                </a:r>
              </a:p>
            </p:txBody>
          </p:sp>
        </p:grpSp>
        <p:sp>
          <p:nvSpPr>
            <p:cNvPr id="41" name="ZoneTexte 40"/>
            <p:cNvSpPr txBox="1"/>
            <p:nvPr/>
          </p:nvSpPr>
          <p:spPr>
            <a:xfrm>
              <a:off x="3576997" y="2533524"/>
              <a:ext cx="1083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Compact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97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63"/>
    </mc:Choice>
    <mc:Fallback xmlns="">
      <p:transition spd="slow" advTm="17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/>
          <a:stretch/>
        </p:blipFill>
        <p:spPr>
          <a:xfrm>
            <a:off x="1" y="314325"/>
            <a:ext cx="12191999" cy="65592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" y="547615"/>
            <a:ext cx="10058400" cy="19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"/>
    </mc:Choice>
    <mc:Fallback xmlns="">
      <p:transition spd="slow" advTm="9319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3981" r="11105" b="-298"/>
          <a:stretch/>
        </p:blipFill>
        <p:spPr>
          <a:xfrm>
            <a:off x="-6297" y="303596"/>
            <a:ext cx="12198297" cy="65544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Interferometry : The next generation at VLTI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328179" y="1195851"/>
            <a:ext cx="3296092" cy="3919573"/>
            <a:chOff x="328179" y="1195851"/>
            <a:chExt cx="3296092" cy="391957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8" r="6715"/>
            <a:stretch/>
          </p:blipFill>
          <p:spPr>
            <a:xfrm>
              <a:off x="328179" y="1195851"/>
              <a:ext cx="3296092" cy="276956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87199" y="1559730"/>
              <a:ext cx="177805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PIONIER</a:t>
              </a:r>
            </a:p>
            <a:p>
              <a:endParaRPr lang="fr-F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</a:t>
              </a:r>
            </a:p>
            <a:p>
              <a:endParaRPr lang="fr-F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97580" y="3915095"/>
              <a:ext cx="30246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  band</a:t>
              </a:r>
            </a:p>
            <a:p>
              <a:pPr algn="ctr"/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Spectral </a:t>
              </a:r>
              <a:r>
                <a:rPr lang="fr-FR" sz="24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resolution</a:t>
              </a:r>
              <a:endParaRPr lang="fr-F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24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mH</a:t>
              </a:r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&lt;8</a:t>
              </a:r>
              <a:endParaRPr lang="fr-FR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442637" y="1206612"/>
            <a:ext cx="3306725" cy="4327444"/>
            <a:chOff x="4442637" y="1206612"/>
            <a:chExt cx="3306725" cy="432744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r="5905"/>
            <a:stretch/>
          </p:blipFill>
          <p:spPr>
            <a:xfrm>
              <a:off x="4442637" y="1206612"/>
              <a:ext cx="3306725" cy="278769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794904" y="1522497"/>
              <a:ext cx="248689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GRAVITY</a:t>
              </a:r>
            </a:p>
            <a:p>
              <a:pPr algn="ctr"/>
              <a:endParaRPr lang="en-GB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2015</a:t>
              </a:r>
              <a:endParaRPr lang="en-GB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Still in commissioning</a:t>
              </a:r>
              <a:endParaRPr lang="en-GB" sz="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653682" y="3964396"/>
              <a:ext cx="288463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band</a:t>
              </a:r>
            </a:p>
            <a:p>
              <a:pPr algn="ctr"/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 to R = 4000</a:t>
              </a:r>
            </a:p>
            <a:p>
              <a:pPr algn="ctr"/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mK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&lt;6.5 (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for 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ATs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algn="ctr"/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Dual 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(&lt;4’’)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8452436" y="1186789"/>
            <a:ext cx="3292549" cy="4007843"/>
            <a:chOff x="8452436" y="1186789"/>
            <a:chExt cx="3292549" cy="40078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436" y="1186789"/>
              <a:ext cx="3292549" cy="278769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9356558" y="1630959"/>
              <a:ext cx="184614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MATISSE</a:t>
              </a:r>
            </a:p>
            <a:p>
              <a:pPr algn="ctr"/>
              <a:endPara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143058" y="3994303"/>
              <a:ext cx="2213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L,M, &amp; N  bands</a:t>
              </a: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 to  R = 4000</a:t>
              </a: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fr-FR" sz="2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12µm</a:t>
              </a: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&gt; 1 </a:t>
              </a:r>
              <a:r>
                <a:rPr lang="fr-FR" sz="2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Jy</a:t>
              </a:r>
              <a:endPara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23198" y="5207335"/>
            <a:ext cx="10479505" cy="1386698"/>
            <a:chOff x="723198" y="5207335"/>
            <a:chExt cx="10479505" cy="1386698"/>
          </a:xfrm>
        </p:grpSpPr>
        <p:sp>
          <p:nvSpPr>
            <p:cNvPr id="12" name="Accolade fermante 11"/>
            <p:cNvSpPr/>
            <p:nvPr/>
          </p:nvSpPr>
          <p:spPr>
            <a:xfrm rot="5400000">
              <a:off x="5685100" y="245433"/>
              <a:ext cx="555701" cy="10479505"/>
            </a:xfrm>
            <a:prstGeom prst="rightBrace">
              <a:avLst>
                <a:gd name="adj1" fmla="val 69697"/>
                <a:gd name="adj2" fmla="val 50388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200493" y="5763036"/>
              <a:ext cx="67493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solidFill>
                    <a:schemeClr val="bg1"/>
                  </a:solidFill>
                </a:rPr>
                <a:t>Potential</a:t>
              </a:r>
              <a:r>
                <a:rPr lang="fr-FR" sz="2400" dirty="0" smtClean="0">
                  <a:solidFill>
                    <a:schemeClr val="bg1"/>
                  </a:solidFill>
                </a:rPr>
                <a:t> « I-Shooter » mode 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with</a:t>
              </a:r>
              <a:r>
                <a:rPr lang="fr-FR" sz="2400" dirty="0" smtClean="0">
                  <a:solidFill>
                    <a:schemeClr val="bg1"/>
                  </a:solidFill>
                </a:rPr>
                <a:t> the 3 instruments </a:t>
              </a:r>
            </a:p>
            <a:p>
              <a:r>
                <a:rPr lang="fr-FR" sz="2400" dirty="0" smtClean="0">
                  <a:solidFill>
                    <a:schemeClr val="bg1"/>
                  </a:solidFill>
                </a:rPr>
                <a:t>operating 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simultaneously</a:t>
              </a:r>
              <a:r>
                <a:rPr lang="fr-FR" sz="2400" dirty="0" smtClean="0">
                  <a:solidFill>
                    <a:schemeClr val="bg1"/>
                  </a:solidFill>
                </a:rPr>
                <a:t> ( 1.6- 13.5 µm)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 rot="20872353">
            <a:off x="889844" y="4942437"/>
            <a:ext cx="291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extension to J band </a:t>
            </a:r>
          </a:p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spectral </a:t>
            </a:r>
            <a:r>
              <a:rPr lang="fr-F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 rot="21355953">
            <a:off x="7918317" y="5674217"/>
            <a:ext cx="414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+  possible Visible (R and I bands)</a:t>
            </a:r>
          </a:p>
          <a:p>
            <a:r>
              <a:rPr lang="fr-FR" dirty="0">
                <a:solidFill>
                  <a:schemeClr val="bg1"/>
                </a:solidFill>
              </a:rPr>
              <a:t>i</a:t>
            </a:r>
            <a:r>
              <a:rPr lang="fr-FR" dirty="0" smtClean="0">
                <a:solidFill>
                  <a:schemeClr val="bg1"/>
                </a:solidFill>
              </a:rPr>
              <a:t>nstrument for 3rd </a:t>
            </a:r>
            <a:r>
              <a:rPr lang="fr-FR" dirty="0" err="1" smtClean="0">
                <a:solidFill>
                  <a:schemeClr val="bg1"/>
                </a:solidFill>
              </a:rPr>
              <a:t>generation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after</a:t>
            </a:r>
            <a:r>
              <a:rPr lang="fr-FR" dirty="0" smtClean="0">
                <a:solidFill>
                  <a:schemeClr val="bg1"/>
                </a:solidFill>
              </a:rPr>
              <a:t> 2022)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20871" y="3448615"/>
            <a:ext cx="793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4-telescopes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combiners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( 6 V² + 3 CP) 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5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24"/>
    </mc:Choice>
    <mc:Fallback xmlns="">
      <p:transition spd="slow" advTm="13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606541"/>
            <a:ext cx="6598763" cy="5498970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Increasing the source size</a:t>
            </a:r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049885" y="3933903"/>
            <a:ext cx="405353" cy="41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84" y="6026470"/>
            <a:ext cx="55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fringes</a:t>
            </a:r>
            <a:r>
              <a:rPr lang="fr-FR" sz="2400" dirty="0"/>
              <a:t> </a:t>
            </a:r>
            <a:r>
              <a:rPr lang="fr-FR" sz="2400" dirty="0" err="1" smtClean="0"/>
              <a:t>even</a:t>
            </a:r>
            <a:r>
              <a:rPr lang="fr-FR" sz="2400" dirty="0" smtClean="0"/>
              <a:t> </a:t>
            </a:r>
            <a:r>
              <a:rPr lang="fr-FR" sz="2400" dirty="0" err="1" smtClean="0"/>
              <a:t>disappear</a:t>
            </a:r>
            <a:r>
              <a:rPr lang="fr-FR" sz="2400" dirty="0" smtClean="0"/>
              <a:t> for </a:t>
            </a:r>
            <a:r>
              <a:rPr lang="el-GR" sz="2400" dirty="0" smtClean="0"/>
              <a:t>θ</a:t>
            </a:r>
            <a:r>
              <a:rPr lang="fr-FR" sz="2400" dirty="0" smtClean="0"/>
              <a:t>=1.22 </a:t>
            </a:r>
            <a:r>
              <a:rPr lang="el-GR" sz="2400" dirty="0" smtClean="0"/>
              <a:t>λ</a:t>
            </a:r>
            <a:r>
              <a:rPr lang="fr-FR" sz="2400" dirty="0" smtClean="0"/>
              <a:t>/B !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255517" y="3941246"/>
            <a:ext cx="7883" cy="41478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004786" y="3519123"/>
            <a:ext cx="4128" cy="13048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706762" y="387344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θ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16999" y="384967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B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Let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10253892" y="1819956"/>
            <a:ext cx="1803362" cy="4609707"/>
            <a:chOff x="10253892" y="1819956"/>
            <a:chExt cx="1803362" cy="460970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57" t="4860" r="4000" b="11312"/>
            <a:stretch/>
          </p:blipFill>
          <p:spPr>
            <a:xfrm>
              <a:off x="11372845" y="1819956"/>
              <a:ext cx="471340" cy="460970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0431937" y="5085652"/>
              <a:ext cx="1625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FF0000"/>
                  </a:solidFill>
                </a:rPr>
                <a:t>Loss</a:t>
              </a:r>
              <a:r>
                <a:rPr lang="fr-FR" dirty="0" smtClean="0">
                  <a:solidFill>
                    <a:srgbClr val="FF0000"/>
                  </a:solidFill>
                </a:rPr>
                <a:t> of</a:t>
              </a:r>
            </a:p>
            <a:p>
              <a:pPr algn="ctr"/>
              <a:r>
                <a:rPr lang="fr-FR" dirty="0" err="1" smtClean="0">
                  <a:solidFill>
                    <a:srgbClr val="FF0000"/>
                  </a:solidFill>
                </a:rPr>
                <a:t>fringe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contrast</a:t>
              </a:r>
              <a:r>
                <a:rPr lang="fr-FR" dirty="0" smtClean="0">
                  <a:solidFill>
                    <a:srgbClr val="FF0000"/>
                  </a:solidFill>
                </a:rPr>
                <a:t>!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0918376" y="3652939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470319" y="3642157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…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253892" y="372340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363985" y="1621186"/>
            <a:ext cx="6429547" cy="4646951"/>
            <a:chOff x="3363985" y="1621186"/>
            <a:chExt cx="6429547" cy="464695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321341" y="1621186"/>
              <a:ext cx="472191" cy="464695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9131464" y="371464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 flipV="1">
              <a:off x="3363985" y="3519123"/>
              <a:ext cx="2348918" cy="4147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63985" y="3941246"/>
              <a:ext cx="2355444" cy="8672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3395875" y="1914386"/>
            <a:ext cx="6951218" cy="4646951"/>
            <a:chOff x="3395875" y="1914386"/>
            <a:chExt cx="6951218" cy="464695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874902" y="1914386"/>
              <a:ext cx="472191" cy="4646951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9648648" y="37315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28"/>
            <p:cNvCxnSpPr>
              <a:stCxn id="14" idx="5"/>
            </p:cNvCxnSpPr>
            <p:nvPr/>
          </p:nvCxnSpPr>
          <p:spPr>
            <a:xfrm flipV="1">
              <a:off x="3395875" y="3547456"/>
              <a:ext cx="2215309" cy="740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14" idx="5"/>
            </p:cNvCxnSpPr>
            <p:nvPr/>
          </p:nvCxnSpPr>
          <p:spPr>
            <a:xfrm>
              <a:off x="3395875" y="4287940"/>
              <a:ext cx="2215309" cy="5205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0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6"/>
    </mc:Choice>
    <mc:Fallback xmlns="">
      <p:transition spd="slow" advTm="8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758"/>
          <a:stretch/>
        </p:blipFill>
        <p:spPr>
          <a:xfrm>
            <a:off x="7089" y="298632"/>
            <a:ext cx="12184911" cy="6267155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1747975" y="891203"/>
            <a:ext cx="5088260" cy="964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>
            <a:off x="3239706" y="1765144"/>
            <a:ext cx="2701615" cy="3189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2829123" y="4468331"/>
            <a:ext cx="2829997" cy="681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colade fermante 26"/>
          <p:cNvSpPr/>
          <p:nvPr/>
        </p:nvSpPr>
        <p:spPr>
          <a:xfrm rot="10800000">
            <a:off x="402752" y="3053332"/>
            <a:ext cx="290541" cy="750238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colade fermante 24"/>
          <p:cNvSpPr/>
          <p:nvPr/>
        </p:nvSpPr>
        <p:spPr>
          <a:xfrm rot="10800000">
            <a:off x="369410" y="2272605"/>
            <a:ext cx="290541" cy="574326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>
            <a:off x="3294430" y="5304558"/>
            <a:ext cx="1876255" cy="989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Interferometry : The next generation at CHARA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78483" y="1175773"/>
            <a:ext cx="479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adaptive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7944" y="2247611"/>
            <a:ext cx="1197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VEGA (4T) 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PAVO (2T)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6909" y="3027296"/>
            <a:ext cx="112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MIRC (6T)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93253" y="2204345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VIS6T  (6T) B? V R I</a:t>
            </a:r>
          </a:p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Mourard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(Nice)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5292" y="3285678"/>
            <a:ext cx="1246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CLIMB(3T)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 (2T)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31615" y="2997902"/>
            <a:ext cx="2083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MIRCx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(6T) J? H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Monnier (Michigan)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56360" y="3733116"/>
            <a:ext cx="1514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MYSTIC (6T) K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Kraus (Exeter)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72351" y="5371016"/>
            <a:ext cx="1655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5745656" y="1941503"/>
            <a:ext cx="982002" cy="4075843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7112235" y="3549577"/>
            <a:ext cx="3367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 I-shooter » mode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0.6 – 2.5 µm</a:t>
            </a:r>
          </a:p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gain in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limiting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magnitude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-50538" y="1926044"/>
            <a:ext cx="548167" cy="3133572"/>
          </a:xfrm>
          <a:prstGeom prst="downArrow">
            <a:avLst/>
          </a:prstGeom>
          <a:gradFill>
            <a:gsLst>
              <a:gs pos="0">
                <a:schemeClr val="accent1"/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</a:p>
          <a:p>
            <a:pPr algn="ctr"/>
            <a:r>
              <a:rPr lang="fr-FR" dirty="0" smtClean="0"/>
              <a:t>V</a:t>
            </a:r>
          </a:p>
          <a:p>
            <a:pPr algn="ctr"/>
            <a:r>
              <a:rPr lang="fr-FR" dirty="0" smtClean="0"/>
              <a:t>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H</a:t>
            </a:r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K</a:t>
            </a:r>
          </a:p>
          <a:p>
            <a:pPr algn="ctr"/>
            <a:endParaRPr lang="en-GB" dirty="0"/>
          </a:p>
        </p:txBody>
      </p:sp>
      <p:sp>
        <p:nvSpPr>
          <p:cNvPr id="18" name="Flèche droite 17"/>
          <p:cNvSpPr/>
          <p:nvPr/>
        </p:nvSpPr>
        <p:spPr>
          <a:xfrm>
            <a:off x="1739950" y="2324055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èche droite 18"/>
          <p:cNvSpPr/>
          <p:nvPr/>
        </p:nvSpPr>
        <p:spPr>
          <a:xfrm>
            <a:off x="1649180" y="3148537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 droite 19"/>
          <p:cNvSpPr/>
          <p:nvPr/>
        </p:nvSpPr>
        <p:spPr>
          <a:xfrm rot="1706996">
            <a:off x="1719637" y="3679702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7"/>
          <p:cNvSpPr txBox="1"/>
          <p:nvPr/>
        </p:nvSpPr>
        <p:spPr>
          <a:xfrm>
            <a:off x="2883847" y="4608740"/>
            <a:ext cx="290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detectors</a:t>
            </a:r>
          </a:p>
        </p:txBody>
      </p:sp>
    </p:spTree>
    <p:extLst>
      <p:ext uri="{BB962C8B-B14F-4D97-AF65-F5344CB8AC3E}">
        <p14:creationId xmlns:p14="http://schemas.microsoft.com/office/powerpoint/2010/main" val="31343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42"/>
    </mc:Choice>
    <mc:Fallback xmlns="">
      <p:transition spd="slow" advTm="6494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/>
          </a:blip>
          <a:srcRect t="3368" r="4256" b="27953"/>
          <a:stretch/>
        </p:blipFill>
        <p:spPr>
          <a:xfrm>
            <a:off x="0" y="301323"/>
            <a:ext cx="12187990" cy="6556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0" y="534202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fr-FR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5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"/>
    </mc:Choice>
    <mc:Fallback xmlns="">
      <p:transition spd="slow" advTm="404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Van </a:t>
            </a:r>
            <a:r>
              <a:rPr lang="fr-FR" dirty="0" err="1">
                <a:solidFill>
                  <a:srgbClr val="FF0000"/>
                </a:solidFill>
              </a:rPr>
              <a:t>Citter</a:t>
            </a:r>
            <a:r>
              <a:rPr lang="fr-FR" dirty="0">
                <a:solidFill>
                  <a:srgbClr val="FF0000"/>
                </a:solidFill>
              </a:rPr>
              <a:t> &amp; Zernike </a:t>
            </a:r>
            <a:r>
              <a:rPr lang="fr-FR" dirty="0" err="1" smtClean="0">
                <a:solidFill>
                  <a:srgbClr val="FF0000"/>
                </a:solidFill>
              </a:rPr>
              <a:t>theorem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797798" y="2065954"/>
                <a:ext cx="4639412" cy="1301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l-G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p>
                              </m:s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798" y="2065954"/>
                <a:ext cx="4639412" cy="130176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2443313" y="2855976"/>
            <a:ext cx="1322248" cy="587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ccolade fermante 24"/>
          <p:cNvSpPr/>
          <p:nvPr/>
        </p:nvSpPr>
        <p:spPr>
          <a:xfrm rot="5400000">
            <a:off x="6086247" y="1509608"/>
            <a:ext cx="888326" cy="4089941"/>
          </a:xfrm>
          <a:prstGeom prst="rightBrace">
            <a:avLst>
              <a:gd name="adj1" fmla="val 35240"/>
              <a:gd name="adj2" fmla="val 2788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488758" y="3419598"/>
            <a:ext cx="1867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visibility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=</a:t>
            </a:r>
          </a:p>
          <a:p>
            <a:pPr algn="ctr"/>
            <a:r>
              <a:rPr lang="el-GR" sz="2800" dirty="0" smtClean="0"/>
              <a:t>γ</a:t>
            </a:r>
            <a:r>
              <a:rPr lang="fr-FR" sz="2800" dirty="0" smtClean="0"/>
              <a:t>=Ve</a:t>
            </a:r>
            <a:r>
              <a:rPr lang="fr-FR" sz="2800" baseline="30000" dirty="0" smtClean="0"/>
              <a:t>i</a:t>
            </a:r>
            <a:r>
              <a:rPr lang="el-GR" sz="2800" baseline="30000" dirty="0" smtClean="0"/>
              <a:t>ϕ</a:t>
            </a:r>
            <a:endParaRPr lang="en-US" sz="28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5452864" y="4009069"/>
                <a:ext cx="4529252" cy="1432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 smtClean="0"/>
                  <a:t>Normalized Fourier-</a:t>
                </a:r>
                <a:r>
                  <a:rPr lang="fr-FR" sz="2400" dirty="0" err="1" smtClean="0"/>
                  <a:t>transform</a:t>
                </a:r>
                <a:r>
                  <a:rPr lang="fr-FR" sz="2400" dirty="0" smtClean="0"/>
                  <a:t> (FT) </a:t>
                </a:r>
              </a:p>
              <a:p>
                <a:pPr algn="ctr"/>
                <a:r>
                  <a:rPr lang="fr-FR" sz="2400" dirty="0" smtClean="0"/>
                  <a:t>of the </a:t>
                </a:r>
                <a:r>
                  <a:rPr lang="fr-FR" sz="2400" dirty="0" err="1" smtClean="0"/>
                  <a:t>object</a:t>
                </a:r>
                <a:r>
                  <a:rPr lang="fr-FR" sz="2400" dirty="0" smtClean="0"/>
                  <a:t> </a:t>
                </a:r>
              </a:p>
              <a:p>
                <a:pPr algn="ctr"/>
                <a:r>
                  <a:rPr lang="fr-FR" sz="2400" dirty="0" smtClean="0"/>
                  <a:t>at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fr-FR" sz="2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num>
                      <m:den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  <m:r>
                      <a:rPr lang="fr-FR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 smtClean="0"/>
                  <a:t>frequency</a:t>
                </a:r>
                <a:endParaRPr lang="en-US" sz="3600" baseline="300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864" y="4009069"/>
                <a:ext cx="4529252" cy="1432636"/>
              </a:xfrm>
              <a:prstGeom prst="rect">
                <a:avLst/>
              </a:prstGeom>
              <a:blipFill rotWithShape="0">
                <a:blip r:embed="rId3"/>
                <a:stretch>
                  <a:fillRect l="-1615" t="-3404" r="-1615" b="-3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/>
          <p:cNvCxnSpPr>
            <a:stCxn id="37" idx="0"/>
            <a:endCxn id="27" idx="2"/>
          </p:cNvCxnSpPr>
          <p:nvPr/>
        </p:nvCxnSpPr>
        <p:spPr>
          <a:xfrm flipV="1">
            <a:off x="1079518" y="4496816"/>
            <a:ext cx="1343022" cy="370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38" idx="0"/>
          </p:cNvCxnSpPr>
          <p:nvPr/>
        </p:nvCxnSpPr>
        <p:spPr>
          <a:xfrm flipH="1" flipV="1">
            <a:off x="2825445" y="4326112"/>
            <a:ext cx="690093" cy="57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86897" y="4866906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Fringe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 smtClean="0"/>
          </a:p>
        </p:txBody>
      </p:sp>
      <p:sp>
        <p:nvSpPr>
          <p:cNvPr id="38" name="ZoneTexte 37"/>
          <p:cNvSpPr txBox="1"/>
          <p:nvPr/>
        </p:nvSpPr>
        <p:spPr>
          <a:xfrm>
            <a:off x="2825445" y="4900707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Fringe</a:t>
            </a:r>
            <a:r>
              <a:rPr lang="fr-FR" dirty="0" smtClean="0"/>
              <a:t> phase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2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6"/>
    </mc:Choice>
    <mc:Fallback xmlns="">
      <p:transition spd="slow" advTm="5904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97" y="2497475"/>
            <a:ext cx="2821322" cy="2821322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sp>
        <p:nvSpPr>
          <p:cNvPr id="7" name="ZoneTexte 6"/>
          <p:cNvSpPr txBox="1"/>
          <p:nvPr/>
        </p:nvSpPr>
        <p:spPr>
          <a:xfrm>
            <a:off x="1283353" y="5036745"/>
            <a:ext cx="213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that</a:t>
            </a:r>
            <a:r>
              <a:rPr lang="fr-FR" sz="2800" dirty="0" smtClean="0"/>
              <a:t>?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8565949" y="5388294"/>
            <a:ext cx="238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Oh </a:t>
            </a:r>
            <a:r>
              <a:rPr lang="fr-FR" sz="2800" dirty="0" err="1" smtClean="0"/>
              <a:t>it’s</a:t>
            </a:r>
            <a:r>
              <a:rPr lang="fr-FR" sz="2800" dirty="0" smtClean="0"/>
              <a:t> a </a:t>
            </a:r>
            <a:r>
              <a:rPr lang="fr-FR" sz="2800" dirty="0" err="1" smtClean="0"/>
              <a:t>Zebra</a:t>
            </a:r>
            <a:r>
              <a:rPr lang="fr-FR" sz="2800" dirty="0" smtClean="0"/>
              <a:t>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1" y="2740161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4" y="1690688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283353" y="14007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Modulus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761639" y="2481065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</a:t>
            </a:r>
            <a:endParaRPr lang="en-US" sz="1200" dirty="0"/>
          </a:p>
        </p:txBody>
      </p:sp>
      <p:grpSp>
        <p:nvGrpSpPr>
          <p:cNvPr id="43" name="Groupe 42"/>
          <p:cNvGrpSpPr/>
          <p:nvPr/>
        </p:nvGrpSpPr>
        <p:grpSpPr>
          <a:xfrm>
            <a:off x="5273878" y="2768777"/>
            <a:ext cx="1767920" cy="2089676"/>
            <a:chOff x="5273878" y="2768777"/>
            <a:chExt cx="1767920" cy="2089676"/>
          </a:xfrm>
        </p:grpSpPr>
        <p:sp>
          <p:nvSpPr>
            <p:cNvPr id="9" name="Arc 8"/>
            <p:cNvSpPr/>
            <p:nvPr/>
          </p:nvSpPr>
          <p:spPr>
            <a:xfrm rot="18671435">
              <a:off x="5233735" y="3200442"/>
              <a:ext cx="1724526" cy="1591496"/>
            </a:xfrm>
            <a:prstGeom prst="arc">
              <a:avLst>
                <a:gd name="adj1" fmla="val 16200032"/>
                <a:gd name="adj2" fmla="val 1056869"/>
              </a:avLst>
            </a:prstGeom>
            <a:noFill/>
            <a:ln w="63500"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73878" y="2768777"/>
              <a:ext cx="176792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Inverse Fourier </a:t>
              </a:r>
              <a:r>
                <a:rPr lang="fr-FR" sz="1200" dirty="0" err="1" smtClean="0"/>
                <a:t>transform</a:t>
              </a:r>
              <a:endParaRPr lang="fr-FR" sz="1200" dirty="0" smtClean="0"/>
            </a:p>
            <a:p>
              <a:pPr algn="ctr"/>
              <a:endParaRPr lang="fr-FR" sz="2800" dirty="0" smtClean="0"/>
            </a:p>
            <a:p>
              <a:pPr algn="ctr"/>
              <a:r>
                <a:rPr lang="fr-FR" sz="2800" dirty="0" smtClean="0"/>
                <a:t>FT</a:t>
              </a:r>
              <a:r>
                <a:rPr lang="fr-FR" sz="2800" baseline="30000" dirty="0" smtClean="0"/>
                <a:t>-1</a:t>
              </a:r>
              <a:endParaRPr lang="en-US" sz="2800" baseline="30000" dirty="0"/>
            </a:p>
          </p:txBody>
        </p:sp>
      </p:grp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583223" y="365125"/>
            <a:ext cx="10894401" cy="1325563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Sampling the object FT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</a:t>
            </a:r>
            <a:r>
              <a:rPr lang="en-US" dirty="0" smtClean="0"/>
              <a:t>Filling </a:t>
            </a:r>
            <a:r>
              <a:rPr lang="en-US" dirty="0"/>
              <a:t>the (</a:t>
            </a:r>
            <a:r>
              <a:rPr lang="en-US" dirty="0" err="1"/>
              <a:t>u,v</a:t>
            </a:r>
            <a:r>
              <a:rPr lang="en-US" dirty="0"/>
              <a:t>) plan 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363159" y="5795773"/>
            <a:ext cx="496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Need</a:t>
            </a:r>
            <a:r>
              <a:rPr lang="fr-FR" dirty="0" smtClean="0"/>
              <a:t> a lot of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baselines</a:t>
            </a:r>
            <a:r>
              <a:rPr lang="fr-FR" dirty="0" smtClean="0"/>
              <a:t> of </a:t>
            </a:r>
            <a:r>
              <a:rPr lang="fr-FR" dirty="0" err="1" smtClean="0"/>
              <a:t>different</a:t>
            </a:r>
            <a:r>
              <a:rPr lang="fr-FR" dirty="0" smtClean="0"/>
              <a:t> orientations and </a:t>
            </a:r>
            <a:r>
              <a:rPr lang="fr-FR" dirty="0" err="1" smtClean="0"/>
              <a:t>lengths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7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0"/>
    </mc:Choice>
    <mc:Fallback xmlns="">
      <p:transition spd="slow" advTm="3241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48" y="981542"/>
            <a:ext cx="8246657" cy="53244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21" y="365125"/>
            <a:ext cx="12001263" cy="9493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the real life we</a:t>
            </a:r>
            <a:r>
              <a:rPr lang="en-US" dirty="0" smtClean="0">
                <a:sym typeface="Wingdings" panose="05000000000000000000" pitchFamily="2" charset="2"/>
              </a:rPr>
              <a:t> always have a sparse </a:t>
            </a:r>
            <a:r>
              <a:rPr lang="en-US" dirty="0" smtClean="0"/>
              <a:t>(</a:t>
            </a:r>
            <a:r>
              <a:rPr lang="en-US" dirty="0" err="1" smtClean="0"/>
              <a:t>u,v</a:t>
            </a:r>
            <a:r>
              <a:rPr lang="en-US" dirty="0" smtClean="0"/>
              <a:t>) plan </a:t>
            </a:r>
            <a:r>
              <a:rPr lang="en-US" dirty="0" smtClean="0">
                <a:sym typeface="Wingdings" panose="05000000000000000000" pitchFamily="2" charset="2"/>
              </a:rPr>
              <a:t>coverage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67309" y="4934706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531269" y="4943605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84334" y="178952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u,v</a:t>
            </a:r>
            <a:r>
              <a:rPr lang="fr-FR" dirty="0" smtClean="0"/>
              <a:t>) plan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2517" y="3269737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Visibility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8466" y="516333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82139" y="6193489"/>
            <a:ext cx="1285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size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14829" y="6224266"/>
            <a:ext cx="97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Flattening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32819" y="6190523"/>
            <a:ext cx="1177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profile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63693" y="6190523"/>
            <a:ext cx="1544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``</a:t>
            </a:r>
            <a:r>
              <a:rPr lang="fr-FR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’’ model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293247" y="6190523"/>
            <a:ext cx="1766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reconstruction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7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0"/>
    </mc:Choice>
    <mc:Fallback xmlns="">
      <p:transition spd="slow" advTm="9484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phase </a:t>
            </a:r>
            <a:r>
              <a:rPr lang="fr-FR" dirty="0" err="1" smtClean="0"/>
              <a:t>contains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of the information!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" y="2421295"/>
            <a:ext cx="2528887" cy="2528887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3962231"/>
            <a:ext cx="1664942" cy="16649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1690688"/>
            <a:ext cx="1663341" cy="16633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14712" y="167426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Modulus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960226" y="3901716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</a:t>
            </a:r>
            <a:endParaRPr lang="en-US" sz="1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5516789" y="1454982"/>
            <a:ext cx="5398861" cy="2134754"/>
            <a:chOff x="5516789" y="1454982"/>
            <a:chExt cx="5398861" cy="213475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1454982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7" name="Flèche droite 16"/>
            <p:cNvSpPr/>
            <p:nvPr/>
          </p:nvSpPr>
          <p:spPr>
            <a:xfrm>
              <a:off x="5516789" y="1575815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èche droite 17"/>
            <p:cNvSpPr/>
            <p:nvPr/>
          </p:nvSpPr>
          <p:spPr>
            <a:xfrm rot="16200000">
              <a:off x="6317339" y="1831063"/>
              <a:ext cx="1038227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516789" y="3962231"/>
            <a:ext cx="5398861" cy="2134754"/>
            <a:chOff x="5516789" y="3962231"/>
            <a:chExt cx="5398861" cy="213475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3962231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9" name="Flèche droite 18"/>
            <p:cNvSpPr/>
            <p:nvPr/>
          </p:nvSpPr>
          <p:spPr>
            <a:xfrm>
              <a:off x="5516789" y="5010039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èche droite 19"/>
            <p:cNvSpPr/>
            <p:nvPr/>
          </p:nvSpPr>
          <p:spPr>
            <a:xfrm rot="16200000">
              <a:off x="6387753" y="4517189"/>
              <a:ext cx="809776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904560" y="2885858"/>
            <a:ext cx="1619286" cy="1587359"/>
            <a:chOff x="5904560" y="2885858"/>
            <a:chExt cx="1619286" cy="158735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560" y="2902129"/>
              <a:ext cx="1571088" cy="1571088"/>
            </a:xfrm>
            <a:prstGeom prst="rect">
              <a:avLst/>
            </a:prstGeom>
            <a:ln w="34925">
              <a:solidFill>
                <a:schemeClr val="tx1">
                  <a:alpha val="99000"/>
                </a:schemeClr>
              </a:solidFill>
            </a:ln>
            <a:effectLst>
              <a:softEdge rad="12700"/>
            </a:effectLst>
          </p:spPr>
        </p:pic>
        <p:sp>
          <p:nvSpPr>
            <p:cNvPr id="21" name="ZoneTexte 20"/>
            <p:cNvSpPr txBox="1"/>
            <p:nvPr/>
          </p:nvSpPr>
          <p:spPr>
            <a:xfrm>
              <a:off x="6504015" y="2885858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Random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map</a:t>
              </a:r>
              <a:endParaRPr lang="en-US" sz="1200" dirty="0"/>
            </a:p>
          </p:txBody>
        </p:sp>
      </p:grpSp>
      <p:sp>
        <p:nvSpPr>
          <p:cNvPr id="22" name="Flèche droite 21"/>
          <p:cNvSpPr/>
          <p:nvPr/>
        </p:nvSpPr>
        <p:spPr>
          <a:xfrm>
            <a:off x="2882802" y="3332874"/>
            <a:ext cx="778777" cy="709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FT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7769906" y="174443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FT</a:t>
            </a:r>
            <a:r>
              <a:rPr lang="fr-FR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864418" y="516343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FT</a:t>
            </a:r>
            <a:r>
              <a:rPr lang="fr-FR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4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0"/>
    </mc:Choice>
    <mc:Fallback xmlns="">
      <p:transition spd="slow" advTm="5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9|12.6|3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6|5.5|7.2|21.5|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2.6|6.5|23.5|25.4|13.2|24.1|16.5|14.2|6.2|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1|25.8|25.9|10.4|3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3.1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30.8|19.9|3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29849</TotalTime>
  <Words>2928</Words>
  <Application>Microsoft Office PowerPoint</Application>
  <PresentationFormat>Grand écran</PresentationFormat>
  <Paragraphs>801</Paragraphs>
  <Slides>51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Probing gas and dust around B[e] stars  at the highest angular resolution:  A decade of interferometric studies  </vt:lpstr>
      <vt:lpstr>Présentation PowerPoint</vt:lpstr>
      <vt:lpstr>Thomas Young’s slit experiment (1801)</vt:lpstr>
      <vt:lpstr>Thomas Young’s slit experiment (1801)</vt:lpstr>
      <vt:lpstr>Thomas Young’s slit experiment (1801)</vt:lpstr>
      <vt:lpstr>Van Citter &amp; Zernike theorem</vt:lpstr>
      <vt:lpstr>Sampling the object FT Filling the (u,v) plan </vt:lpstr>
      <vt:lpstr>In the real life we always have a sparse (u,v) plan coverage</vt:lpstr>
      <vt:lpstr>The phase contains most of the information!</vt:lpstr>
      <vt:lpstr>Idealistic situation</vt:lpstr>
      <vt:lpstr>Unfortunately, Earth has an atmosphere!</vt:lpstr>
      <vt:lpstr>The closure phase is our only hope (up to now)</vt:lpstr>
      <vt:lpstr>Image reconstruction</vt:lpstr>
      <vt:lpstr>A few images from optical interferometers</vt:lpstr>
      <vt:lpstr>Spectro-interferometry</vt:lpstr>
      <vt:lpstr>Présentation PowerPoint</vt:lpstr>
      <vt:lpstr>Présentation PowerPoint</vt:lpstr>
      <vt:lpstr>Présentation PowerPoint</vt:lpstr>
      <vt:lpstr>Spectro-interferometric imaging</vt:lpstr>
      <vt:lpstr>Présentation PowerPoint</vt:lpstr>
      <vt:lpstr>Présentation PowerPoint</vt:lpstr>
      <vt:lpstr>Présentation PowerPoint</vt:lpstr>
      <vt:lpstr>A decade of observations</vt:lpstr>
      <vt:lpstr>B[e] in the mid-infrared : data from HD62623  </vt:lpstr>
      <vt:lpstr>B[e] in the mid-infrared : modeling HD62623  </vt:lpstr>
      <vt:lpstr>B[e] in the mid-infrared : modeling HD62623  </vt:lpstr>
      <vt:lpstr>B[e] in the mid-infrared : modeling HD62623  </vt:lpstr>
      <vt:lpstr>B[e] in the mid-infrared : Disks almost everywhere</vt:lpstr>
      <vt:lpstr>The B[e] stars in the near-infrared continuum</vt:lpstr>
      <vt:lpstr>The inner rim of dusty disks</vt:lpstr>
      <vt:lpstr>The inner rim of dusty disks </vt:lpstr>
      <vt:lpstr>The inner rim of dusty disks : HD62623</vt:lpstr>
      <vt:lpstr>HD62623 : spectro-interferometry</vt:lpstr>
      <vt:lpstr>HD62623 : Gas geometry and kinematics</vt:lpstr>
      <vt:lpstr>Présentation PowerPoint</vt:lpstr>
      <vt:lpstr>HD327083 : Geometry and Kinematics in Brγ </vt:lpstr>
      <vt:lpstr>HD327083 :  Geometry and Kinematics in CO</vt:lpstr>
      <vt:lpstr>HD327083 :  Geometry and Kinematics in CO</vt:lpstr>
      <vt:lpstr>HD85567 : Geometry and Kinematics in Brγ &amp; CO</vt:lpstr>
      <vt:lpstr>And what about visible observations of B[e]?</vt:lpstr>
      <vt:lpstr>The binarity as seen by interferometers</vt:lpstr>
      <vt:lpstr>The binarity of B[e] as seen by interferometers</vt:lpstr>
      <vt:lpstr>HD87643 : A Binary B[e]</vt:lpstr>
      <vt:lpstr>HD87643 : A Binary B[e]</vt:lpstr>
      <vt:lpstr>HD327083 : A binary B[e]?</vt:lpstr>
      <vt:lpstr>MWC300 : A binary B[e]?</vt:lpstr>
      <vt:lpstr>A little summary: B[e] as seen by interferometry</vt:lpstr>
      <vt:lpstr>Présentation PowerPoint</vt:lpstr>
      <vt:lpstr>Interferometry : The next generation at VLTI</vt:lpstr>
      <vt:lpstr>Interferometry : The next generation at CHARA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interferometric journey around massive stars</dc:title>
  <dc:creator>ame</dc:creator>
  <cp:lastModifiedBy>Anthony Meilland</cp:lastModifiedBy>
  <cp:revision>552</cp:revision>
  <dcterms:created xsi:type="dcterms:W3CDTF">2014-06-11T07:59:32Z</dcterms:created>
  <dcterms:modified xsi:type="dcterms:W3CDTF">2017-06-06T13:42:17Z</dcterms:modified>
</cp:coreProperties>
</file>